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1" r:id="rId2"/>
  </p:sldMasterIdLst>
  <p:notesMasterIdLst>
    <p:notesMasterId r:id="rId16"/>
  </p:notesMasterIdLst>
  <p:sldIdLst>
    <p:sldId id="258" r:id="rId3"/>
    <p:sldId id="344" r:id="rId4"/>
    <p:sldId id="346" r:id="rId5"/>
    <p:sldId id="333" r:id="rId6"/>
    <p:sldId id="357" r:id="rId7"/>
    <p:sldId id="354" r:id="rId8"/>
    <p:sldId id="355" r:id="rId9"/>
    <p:sldId id="356" r:id="rId10"/>
    <p:sldId id="358" r:id="rId11"/>
    <p:sldId id="359" r:id="rId12"/>
    <p:sldId id="360" r:id="rId13"/>
    <p:sldId id="349" r:id="rId14"/>
    <p:sldId id="281" r:id="rId15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A1A"/>
    <a:srgbClr val="F3943F"/>
    <a:srgbClr val="C0504D"/>
    <a:srgbClr val="191919"/>
    <a:srgbClr val="C7C7C7"/>
    <a:srgbClr val="898989"/>
    <a:srgbClr val="FFFFFF"/>
    <a:srgbClr val="2B3036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41" autoAdjust="0"/>
  </p:normalViewPr>
  <p:slideViewPr>
    <p:cSldViewPr snapToGrid="0" snapToObjects="1">
      <p:cViewPr varScale="1">
        <p:scale>
          <a:sx n="101" d="100"/>
          <a:sy n="101" d="100"/>
        </p:scale>
        <p:origin x="-1152" y="-10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F8DC69-2588-0543-9DD7-B3340AA34913}" type="datetimeFigureOut">
              <a:rPr lang="en-US" altLang="en-US"/>
              <a:pPr/>
              <a:t>12/10/15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0D46337-EDA5-B344-BBDC-B410088AC2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8129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freight brokers match drivers for line-haul</a:t>
            </a:r>
            <a:r>
              <a:rPr lang="en-US" baseline="0" dirty="0" smtClean="0"/>
              <a:t> and last mile especially in tier 2 cities in public freight depots. </a:t>
            </a:r>
            <a:r>
              <a:rPr lang="en-US" dirty="0" smtClean="0"/>
              <a:t>Practices</a:t>
            </a:r>
            <a:r>
              <a:rPr lang="en-US" baseline="0" dirty="0" smtClean="0"/>
              <a:t> vary from province to province</a:t>
            </a:r>
          </a:p>
          <a:p>
            <a:r>
              <a:rPr lang="en-US" baseline="0" dirty="0" smtClean="0"/>
              <a:t>Largest players – </a:t>
            </a:r>
            <a:r>
              <a:rPr lang="en-US" baseline="0" dirty="0" err="1" smtClean="0"/>
              <a:t>Deppon</a:t>
            </a:r>
            <a:r>
              <a:rPr lang="en-US" baseline="0" dirty="0" smtClean="0"/>
              <a:t>, CNEX </a:t>
            </a:r>
            <a:r>
              <a:rPr lang="en-US" baseline="0" dirty="0" err="1" smtClean="0"/>
              <a:t>Haou</a:t>
            </a:r>
            <a:r>
              <a:rPr lang="en-US" baseline="0" dirty="0" smtClean="0"/>
              <a:t>, CML, </a:t>
            </a:r>
            <a:r>
              <a:rPr lang="en-US" baseline="0" dirty="0" err="1" smtClean="0"/>
              <a:t>Rokin</a:t>
            </a:r>
            <a:r>
              <a:rPr lang="en-US" baseline="0" dirty="0" smtClean="0"/>
              <a:t>, PGL – 3-6B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There</a:t>
            </a:r>
            <a:r>
              <a:rPr lang="en-US" baseline="0" dirty="0" smtClean="0"/>
              <a:t> is not much consolidation going on – several TNT, SL, Menlo, Agility acquisitions had mixed success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company grows bigger it finds difficult to manage – many informal practices exist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Compliance becomes an issue – you can get away with lot of things as a smaller company flying under the radar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It begs a a question – will the market ever consolidate, truck/network ownership will increase?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Individual truck ownership is also high in mature markets however key difference is truck capacity/routing is managed by a trucking company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Sell excess and buy under capacity on fairly dynamic basis – </a:t>
            </a:r>
            <a:r>
              <a:rPr lang="en-US" baseline="0" dirty="0" err="1" smtClean="0"/>
              <a:t>Tim.com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teleroute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– backhaul especially in advance can be bought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China – paradox of overloading and </a:t>
            </a:r>
            <a:r>
              <a:rPr lang="en-US" baseline="0" dirty="0" err="1" smtClean="0"/>
              <a:t>underutilisation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Low asset velocity – unstable </a:t>
            </a:r>
            <a:r>
              <a:rPr lang="en-US" baseline="0" dirty="0" err="1" smtClean="0"/>
              <a:t>leadtimes</a:t>
            </a:r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Overloading reaches its limits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Time is time and money is money – cost of living is increasing so does cost for a driver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689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Naturally</a:t>
            </a:r>
            <a:r>
              <a:rPr lang="en-US" baseline="0" dirty="0" smtClean="0"/>
              <a:t> IT adoption curve is different </a:t>
            </a:r>
          </a:p>
          <a:p>
            <a:r>
              <a:rPr lang="en-US" baseline="0" dirty="0" smtClean="0"/>
              <a:t>In mature market mobile APP may be simple and effective add-on for driver-employee – directly linked with operator TMS – for example to provide POD</a:t>
            </a:r>
          </a:p>
          <a:p>
            <a:r>
              <a:rPr lang="en-US" baseline="0" dirty="0" err="1" smtClean="0"/>
              <a:t>IoT</a:t>
            </a:r>
            <a:r>
              <a:rPr lang="en-US" baseline="0" dirty="0" smtClean="0"/>
              <a:t> was early in logistics – GPS on truck – empowers the driver. It also effectively replaces dedicated truck terminal </a:t>
            </a:r>
          </a:p>
          <a:p>
            <a:r>
              <a:rPr lang="en-US" baseline="0" dirty="0" smtClean="0"/>
              <a:t>Cloud and SaaS gains acceptance in so called community TMS model – with pre-</a:t>
            </a:r>
            <a:r>
              <a:rPr lang="en-US" baseline="0" dirty="0" err="1" smtClean="0"/>
              <a:t>onboarded</a:t>
            </a:r>
            <a:r>
              <a:rPr lang="en-US" baseline="0" dirty="0" smtClean="0"/>
              <a:t> carriers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Traditional TMS penetration is low because of functionality mismatch: </a:t>
            </a:r>
          </a:p>
          <a:p>
            <a:r>
              <a:rPr lang="en-US" baseline="0" dirty="0" smtClean="0"/>
              <a:t>route/load planning &amp; </a:t>
            </a:r>
            <a:r>
              <a:rPr lang="en-US" baseline="0" dirty="0" err="1" smtClean="0"/>
              <a:t>optimisation</a:t>
            </a:r>
            <a:r>
              <a:rPr lang="en-US" baseline="0" dirty="0" smtClean="0"/>
              <a:t>, fleet/driver management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In multi-layer outsourcing model have little relevance to companies that can afford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Small players neither need it nor can afford it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Every trucking company follows own manual process – often different for different clients – there is no </a:t>
            </a:r>
            <a:r>
              <a:rPr lang="en-US" baseline="0" dirty="0" err="1" smtClean="0"/>
              <a:t>standardisation</a:t>
            </a:r>
            <a:endParaRPr lang="en-US" baseline="0" dirty="0" smtClean="0"/>
          </a:p>
          <a:p>
            <a:r>
              <a:rPr lang="en-US" baseline="0" dirty="0" smtClean="0"/>
              <a:t>Work is passed on to small vendors with little or no tech capability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Empower/engage your vendors and acquire real operations data – structured and directly from the source</a:t>
            </a:r>
          </a:p>
          <a:p>
            <a:r>
              <a:rPr lang="en-US" baseline="0" dirty="0" smtClean="0"/>
              <a:t>Follow consistent process across vendor base – SOP/SLA enforcement</a:t>
            </a:r>
          </a:p>
          <a:p>
            <a:r>
              <a:rPr lang="en-US" baseline="0" dirty="0" smtClean="0"/>
              <a:t>Open collaboration opportunities – share your assets/empty truck visibility , consolidate shipments – horizontal collaboration</a:t>
            </a:r>
          </a:p>
          <a:p>
            <a:r>
              <a:rPr lang="en-US" baseline="0" dirty="0" smtClean="0"/>
              <a:t>Clean process and data is the foundation for effective </a:t>
            </a:r>
            <a:r>
              <a:rPr lang="en-US" baseline="0" dirty="0" err="1" smtClean="0"/>
              <a:t>optimisation</a:t>
            </a:r>
            <a:r>
              <a:rPr lang="en-US" baseline="0" dirty="0" smtClean="0"/>
              <a:t>/planning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3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</a:t>
            </a:r>
            <a:r>
              <a:rPr lang="en-US" baseline="0" dirty="0" smtClean="0"/>
              <a:t> 20 shippers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09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Connect your existing vendors or invite the new</a:t>
            </a:r>
            <a:r>
              <a:rPr lang="en-US" baseline="0" dirty="0" smtClean="0"/>
              <a:t> ones from oTMS carrier pool</a:t>
            </a:r>
            <a:endParaRPr lang="en-US" dirty="0" smtClean="0"/>
          </a:p>
          <a:p>
            <a:r>
              <a:rPr lang="en-US" dirty="0" smtClean="0"/>
              <a:t>Single shipment</a:t>
            </a:r>
            <a:r>
              <a:rPr lang="en-US" baseline="0" dirty="0" smtClean="0"/>
              <a:t> intake/ no edit</a:t>
            </a:r>
            <a:r>
              <a:rPr lang="en-US" dirty="0" smtClean="0"/>
              <a:t>– shipper ERP</a:t>
            </a:r>
            <a:r>
              <a:rPr lang="en-US" baseline="0" dirty="0" smtClean="0"/>
              <a:t> or 3PL WMS/TMS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 EDI no order re-entry, no email – no edit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Fully functional TMS for small truckers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Shipment handover from mobile to mobile – between driver and hubs – support outsourced, less-than-full-truck  operation</a:t>
            </a:r>
          </a:p>
          <a:p>
            <a:r>
              <a:rPr lang="en-US" baseline="0" dirty="0" smtClean="0"/>
              <a:t>Consignee is in the same loop – either your client, sales/merchandisers or engineers – depending on the industry – experience B2C </a:t>
            </a:r>
            <a:r>
              <a:rPr lang="en-US" baseline="0" dirty="0" err="1" smtClean="0"/>
              <a:t>traceabilty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Subcontractor Identity is not disclosed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3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baseline="0" dirty="0" smtClean="0">
                <a:ea typeface="ＭＳ Ｐゴシック" charset="-128"/>
              </a:rPr>
              <a:t>fashion apparel retail</a:t>
            </a:r>
          </a:p>
          <a:p>
            <a:r>
              <a:rPr lang="en-US" altLang="zh-CN" baseline="0" dirty="0" smtClean="0">
                <a:ea typeface="ＭＳ Ｐゴシック" charset="-128"/>
              </a:rPr>
              <a:t>Foods</a:t>
            </a:r>
          </a:p>
          <a:p>
            <a:r>
              <a:rPr lang="en-US" altLang="zh-CN" baseline="0" dirty="0" smtClean="0">
                <a:ea typeface="ＭＳ Ｐゴシック" charset="-128"/>
              </a:rPr>
              <a:t>Automotive </a:t>
            </a:r>
          </a:p>
          <a:p>
            <a:r>
              <a:rPr lang="en-US" altLang="zh-CN" baseline="0" dirty="0" smtClean="0">
                <a:ea typeface="ＭＳ Ｐゴシック" charset="-128"/>
              </a:rPr>
              <a:t>Pharma</a:t>
            </a:r>
          </a:p>
          <a:p>
            <a:r>
              <a:rPr lang="en-US" altLang="zh-CN" baseline="0" dirty="0" smtClean="0">
                <a:ea typeface="ＭＳ Ｐゴシック" charset="-128"/>
              </a:rPr>
              <a:t>Industrial</a:t>
            </a:r>
          </a:p>
          <a:p>
            <a:endParaRPr lang="en-US" altLang="zh-CN" baseline="0" dirty="0" smtClean="0">
              <a:ea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altLang="zh-CN" baseline="0" dirty="0" smtClean="0">
                <a:ea typeface="ＭＳ Ｐゴシック" charset="-128"/>
              </a:rPr>
              <a:t>Target client: </a:t>
            </a:r>
          </a:p>
          <a:p>
            <a:pPr marL="0" indent="0">
              <a:buFontTx/>
              <a:buNone/>
            </a:pPr>
            <a:r>
              <a:rPr lang="en-US" altLang="zh-CN" baseline="0" dirty="0" smtClean="0">
                <a:ea typeface="ＭＳ Ｐゴシック" charset="-128"/>
              </a:rPr>
              <a:t>shippers who work with multiple carriers directly </a:t>
            </a:r>
          </a:p>
          <a:p>
            <a:pPr marL="0" indent="0">
              <a:buFontTx/>
              <a:buNone/>
            </a:pPr>
            <a:r>
              <a:rPr lang="en-US" altLang="zh-CN" baseline="0" dirty="0" smtClean="0">
                <a:ea typeface="ＭＳ Ｐゴシック" charset="-128"/>
              </a:rPr>
              <a:t>3PL &amp; asset light carriers – who focus on empowering their vendors</a:t>
            </a:r>
          </a:p>
          <a:p>
            <a:endParaRPr lang="en-US" altLang="zh-CN" baseline="0" dirty="0" smtClean="0">
              <a:ea typeface="ＭＳ Ｐゴシック" charset="-128"/>
            </a:endParaRPr>
          </a:p>
          <a:p>
            <a:r>
              <a:rPr lang="en-US" altLang="zh-CN" baseline="0" dirty="0" smtClean="0">
                <a:ea typeface="ＭＳ Ｐゴシック" charset="-128"/>
              </a:rPr>
              <a:t>Very fast adoption among local companies:</a:t>
            </a:r>
          </a:p>
          <a:p>
            <a:pPr marL="171450" indent="-171450">
              <a:buFontTx/>
              <a:buChar char="-"/>
            </a:pPr>
            <a:r>
              <a:rPr lang="en-US" altLang="zh-CN" baseline="0" dirty="0" smtClean="0">
                <a:ea typeface="ＭＳ Ｐゴシック" charset="-128"/>
              </a:rPr>
              <a:t>High product relevance to their needs</a:t>
            </a:r>
          </a:p>
          <a:p>
            <a:pPr marL="171450" indent="-171450">
              <a:buFontTx/>
              <a:buChar char="-"/>
            </a:pPr>
            <a:r>
              <a:rPr lang="en-US" altLang="zh-CN" baseline="0" dirty="0" smtClean="0">
                <a:ea typeface="ＭＳ Ｐゴシック" charset="-128"/>
              </a:rPr>
              <a:t>Fast decision making, ambition to </a:t>
            </a:r>
            <a:r>
              <a:rPr lang="en-US" altLang="zh-CN" baseline="0" dirty="0" err="1" smtClean="0">
                <a:ea typeface="ＭＳ Ｐゴシック" charset="-128"/>
              </a:rPr>
              <a:t>digtalize</a:t>
            </a:r>
            <a:endParaRPr lang="en-US" altLang="zh-CN" baseline="0" dirty="0" smtClean="0">
              <a:ea typeface="ＭＳ Ｐゴシック" charset="-128"/>
            </a:endParaRPr>
          </a:p>
          <a:p>
            <a:pPr marL="171450" indent="-171450">
              <a:buFontTx/>
              <a:buChar char="-"/>
            </a:pPr>
            <a:r>
              <a:rPr lang="en-US" altLang="zh-CN" baseline="0" dirty="0" smtClean="0">
                <a:ea typeface="ＭＳ Ｐゴシック" charset="-128"/>
              </a:rPr>
              <a:t>Very good value &amp; fast implementation</a:t>
            </a:r>
          </a:p>
          <a:p>
            <a:pPr marL="171450" indent="-171450">
              <a:buFontTx/>
              <a:buChar char="-"/>
            </a:pPr>
            <a:endParaRPr lang="en-US" altLang="zh-CN" baseline="0" dirty="0" smtClean="0">
              <a:ea typeface="ＭＳ Ｐゴシック" charset="-128"/>
            </a:endParaRPr>
          </a:p>
          <a:p>
            <a:pPr marL="0" indent="0">
              <a:buFontTx/>
              <a:buNone/>
            </a:pPr>
            <a:endParaRPr lang="en-US" altLang="zh-CN" baseline="0" dirty="0" smtClean="0">
              <a:ea typeface="ＭＳ Ｐゴシック" charset="-128"/>
            </a:endParaRPr>
          </a:p>
          <a:p>
            <a:pPr marL="0" indent="0">
              <a:buFontTx/>
              <a:buNone/>
            </a:pPr>
            <a:r>
              <a:rPr lang="en-US" altLang="zh-CN" baseline="0" dirty="0" smtClean="0">
                <a:ea typeface="ＭＳ Ｐゴシック" charset="-128"/>
              </a:rPr>
              <a:t>Biz model – monthly subscription based on shipment volume – shipment pays once – so carriers &amp; subcontractors, drivers </a:t>
            </a:r>
            <a:r>
              <a:rPr lang="en-US" altLang="zh-CN" baseline="0" dirty="0" err="1" smtClean="0">
                <a:ea typeface="ＭＳ Ｐゴシック" charset="-128"/>
              </a:rPr>
              <a:t>etc</a:t>
            </a:r>
            <a:r>
              <a:rPr lang="en-US" altLang="zh-CN" baseline="0" dirty="0" smtClean="0">
                <a:ea typeface="ＭＳ Ｐゴシック" charset="-128"/>
              </a:rPr>
              <a:t> use it for free</a:t>
            </a:r>
            <a:endParaRPr lang="zh-CN" altLang="en-US" dirty="0">
              <a:ea typeface="ＭＳ Ｐゴシック" charset="-128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B147D95B-C474-5B46-9E20-DC37F409EEA5}" type="slidenum">
              <a:rPr lang="zh-CN" altLang="en-US" sz="1200"/>
              <a:pPr eaLnBrk="1" hangingPunct="1"/>
              <a:t>7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38753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8255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24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437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D46337-EDA5-B344-BBDC-B410088AC23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414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 &amp;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750" y="984807"/>
            <a:ext cx="8275393" cy="41964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黑体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250C811F-64AF-9F4C-B34C-99AFC1CBF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23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560" y="756206"/>
            <a:ext cx="4038600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Futura Std Medium"/>
                <a:ea typeface="黑体"/>
                <a:cs typeface="Futura Std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4674660" y="756206"/>
            <a:ext cx="4038600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Futura Std Medium"/>
                <a:ea typeface="黑体"/>
                <a:cs typeface="Futura Std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B794BE44-54BC-F242-ABD9-4DA212FD75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19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hart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7" name="Chart Placeholder 25"/>
          <p:cNvSpPr>
            <a:spLocks noGrp="1"/>
          </p:cNvSpPr>
          <p:nvPr>
            <p:ph type="chart" sz="quarter" idx="12"/>
          </p:nvPr>
        </p:nvSpPr>
        <p:spPr>
          <a:xfrm>
            <a:off x="433389" y="984250"/>
            <a:ext cx="8277225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latin typeface="Futura Std Medium"/>
                <a:ea typeface="黑体"/>
                <a:cs typeface="Futura Std Medium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B348AF41-F820-5F42-B63B-7F63C78A0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61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abl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2B30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433389" y="984250"/>
            <a:ext cx="8277225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Futura Std Medium"/>
                <a:ea typeface="黑体"/>
                <a:cs typeface="Futura Std Medium"/>
              </a:defRPr>
            </a:lvl1pPr>
          </a:lstStyle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DD603138-B03F-844F-803F-7086884E2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17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+ On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4" descr="white-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484813"/>
            <a:ext cx="7223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91142" y="984250"/>
            <a:ext cx="3420000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Futura Std Medium"/>
                <a:ea typeface="黑体"/>
                <a:cs typeface="Futura Std 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4491028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2000" b="0" i="0">
                <a:latin typeface="Helvetica"/>
                <a:ea typeface="黑体"/>
                <a:cs typeface="Helvetica"/>
              </a:defRPr>
            </a:lvl3pPr>
            <a:lvl4pPr>
              <a:defRPr sz="18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7463E61D-81F9-7E4C-835A-DF2295DEB6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514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+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4" descr="white-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484813"/>
            <a:ext cx="7223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51294" y="984250"/>
            <a:ext cx="3959848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Futura Std Medium"/>
                <a:ea typeface="黑体"/>
                <a:cs typeface="Futura Std 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59" y="984806"/>
            <a:ext cx="3938206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269F8236-CC34-F347-A60C-CA8F6F2213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92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+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4" descr="white-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484813"/>
            <a:ext cx="7223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28354" y="984250"/>
            <a:ext cx="4482789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Futura Std Medium"/>
                <a:ea typeface="黑体"/>
                <a:cs typeface="Futura Std 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3400323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DA4AA144-5004-4349-96F0-D538F1375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760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one chart Up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4" descr="white-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484813"/>
            <a:ext cx="7223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8271583" cy="1941174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hart Placeholder 11"/>
          <p:cNvSpPr>
            <a:spLocks noGrp="1"/>
          </p:cNvSpPr>
          <p:nvPr>
            <p:ph type="chart" sz="quarter" idx="18"/>
          </p:nvPr>
        </p:nvSpPr>
        <p:spPr>
          <a:xfrm>
            <a:off x="433389" y="3137959"/>
            <a:ext cx="8277225" cy="19407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FCE42D89-2122-E24C-AFEE-EBD5AF427F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98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ntent - one smartart graphic Up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4" descr="white-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484813"/>
            <a:ext cx="7223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8271583" cy="1044704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2000" b="0" i="0">
                <a:latin typeface="Hiragino Sans GB W3"/>
                <a:ea typeface="Hiragino Sans GB W3"/>
                <a:cs typeface="Hiragino Sans GB W3"/>
              </a:defRPr>
            </a:lvl3pPr>
            <a:lvl4pPr>
              <a:defRPr sz="1800" b="0" i="0">
                <a:latin typeface="Hiragino Sans GB W3"/>
                <a:ea typeface="Hiragino Sans GB W3"/>
                <a:cs typeface="Hiragino Sans GB W3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22"/>
          </p:nvPr>
        </p:nvSpPr>
        <p:spPr>
          <a:xfrm>
            <a:off x="439560" y="2254018"/>
            <a:ext cx="8277225" cy="28495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515BBB86-0333-B942-9CFA-230F0336F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039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up-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4" descr="white-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484813"/>
            <a:ext cx="7223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6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8271583" cy="1941174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7"/>
          </p:nvPr>
        </p:nvSpPr>
        <p:spPr>
          <a:xfrm>
            <a:off x="439560" y="3137647"/>
            <a:ext cx="8271583" cy="1941174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994A7CA4-F646-AE4D-992D-3F03FB793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812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+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6" name="Picture 4" descr="white-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484813"/>
            <a:ext cx="7223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433388" y="5003800"/>
            <a:ext cx="4032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Futura Std Light"/>
                <a:ea typeface="黑体"/>
                <a:cs typeface="Futura Std Light"/>
              </a:rPr>
              <a:t>Your text here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702175" y="5003800"/>
            <a:ext cx="4032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rgbClr val="898989"/>
                </a:solidFill>
                <a:latin typeface="Futura Std Light"/>
                <a:ea typeface="黑体"/>
                <a:cs typeface="Futura Std Light"/>
              </a:rPr>
              <a:t>Your text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8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2B3036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3388" y="988345"/>
            <a:ext cx="4032000" cy="40236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4701880" y="988345"/>
            <a:ext cx="4001851" cy="40236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EA3C9D7F-4D18-624F-84CA-13CA4C918C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17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 Title &amp;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33389" y="984250"/>
            <a:ext cx="8277225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DDEF1C38-E556-034F-A113-674F0FC4C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3901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le+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7" name="Picture 3" descr="white-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388" y="5484813"/>
            <a:ext cx="722312" cy="17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33388" y="5024438"/>
            <a:ext cx="2609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solidFill>
                  <a:srgbClr val="898989"/>
                </a:solidFill>
                <a:latin typeface="Futura Std Light"/>
                <a:ea typeface="黑体"/>
                <a:cs typeface="Futura Std Light"/>
              </a:rPr>
              <a:t>Your text here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3263900" y="5024438"/>
            <a:ext cx="2611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rgbClr val="898989"/>
                </a:solidFill>
                <a:latin typeface="Futura Std Light"/>
                <a:ea typeface="黑体"/>
                <a:cs typeface="Futura Std Light"/>
              </a:rPr>
              <a:t>Your text here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097588" y="5024438"/>
            <a:ext cx="26114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>
                <a:solidFill>
                  <a:srgbClr val="898989"/>
                </a:solidFill>
                <a:latin typeface="Futura Std Light"/>
                <a:ea typeface="黑体"/>
                <a:cs typeface="Futura Std Light"/>
              </a:rPr>
              <a:t>Your text here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4" name="Picture 9" descr="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33389" y="988345"/>
            <a:ext cx="2610238" cy="40236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264027" y="988345"/>
            <a:ext cx="2613322" cy="40236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097750" y="988345"/>
            <a:ext cx="2613393" cy="402362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2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0A310CAD-6CAD-0747-9053-01BDE5BF1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603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3000" b="0" i="0">
                <a:latin typeface="Futura Std Heavy"/>
                <a:cs typeface="Futura Std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Futura Std Medium"/>
                <a:ea typeface="黑体"/>
                <a:cs typeface="Futura Std Medium"/>
              </a:defRPr>
            </a:lvl1pPr>
            <a:lvl2pPr>
              <a:defRPr sz="2800" b="0" i="0">
                <a:latin typeface="Futura Std Medium"/>
                <a:ea typeface="黑体"/>
                <a:cs typeface="Futura Std Medium"/>
              </a:defRPr>
            </a:lvl2pPr>
            <a:lvl3pPr>
              <a:defRPr sz="2400" b="0" i="0">
                <a:latin typeface="Futura Std Medium"/>
                <a:ea typeface="黑体"/>
                <a:cs typeface="Futura Std Medium"/>
              </a:defRPr>
            </a:lvl3pPr>
            <a:lvl4pPr>
              <a:defRPr sz="2000" b="0" i="0">
                <a:latin typeface="Futura Std Medium"/>
                <a:ea typeface="黑体"/>
                <a:cs typeface="Futura Std Medium"/>
              </a:defRPr>
            </a:lvl4pPr>
            <a:lvl5pPr>
              <a:defRPr sz="2000" b="0" i="0">
                <a:latin typeface="Futura Std Medium"/>
                <a:ea typeface="黑体"/>
                <a:cs typeface="Futura Std Medium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utura Std Medium"/>
                <a:ea typeface="黑体"/>
                <a:cs typeface="Futura Std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5910CD28-6DA6-D342-A34C-0780F13054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089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3000" b="0" i="0" baseline="0">
                <a:solidFill>
                  <a:srgbClr val="2B3036"/>
                </a:solidFill>
                <a:latin typeface="Futura Std Heavy"/>
                <a:ea typeface="黑体"/>
                <a:cs typeface="Futura Std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Futura Std Medium"/>
                <a:ea typeface="黑体"/>
                <a:cs typeface="Futura Std Medium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dirty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2B3036"/>
                </a:solidFill>
                <a:latin typeface="Futura Std Medium"/>
                <a:ea typeface="黑体"/>
                <a:cs typeface="Futura Std Medium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6A76D4AE-BA73-034D-920C-6D77728AA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400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eaVert"/>
          <a:lstStyle>
            <a:lvl1pPr>
              <a:defRPr sz="2400" b="0" i="0">
                <a:latin typeface="Futura Std Medium"/>
                <a:ea typeface="黑体"/>
                <a:cs typeface="Futura Std Medium"/>
              </a:defRPr>
            </a:lvl1pPr>
            <a:lvl2pPr>
              <a:defRPr sz="1800" b="0" i="0">
                <a:latin typeface="Futura Std Medium"/>
                <a:ea typeface="黑体"/>
                <a:cs typeface="Futura Std Medium"/>
              </a:defRPr>
            </a:lvl2pPr>
            <a:lvl3pPr>
              <a:defRPr sz="1600" b="0" i="0">
                <a:latin typeface="Futura Std Medium"/>
                <a:ea typeface="黑体"/>
                <a:cs typeface="Futura Std Medium"/>
              </a:defRPr>
            </a:lvl3pPr>
            <a:lvl4pPr>
              <a:defRPr sz="1400" b="0" i="0">
                <a:latin typeface="Futura Std Medium"/>
                <a:ea typeface="黑体"/>
                <a:cs typeface="Futura Std Medium"/>
              </a:defRPr>
            </a:lvl4pPr>
            <a:lvl5pPr>
              <a:defRPr b="0" i="0">
                <a:latin typeface="Futura Std Medium"/>
                <a:ea typeface="黑体"/>
                <a:cs typeface="Futura Std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B6B20BE9-BEE6-594E-9124-813D4C15D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35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6021"/>
            <a:ext cx="2057400" cy="4876271"/>
          </a:xfrm>
        </p:spPr>
        <p:txBody>
          <a:bodyPr vert="eaVert"/>
          <a:lstStyle>
            <a:lvl1pPr>
              <a:defRPr sz="3000" b="0" i="0">
                <a:solidFill>
                  <a:srgbClr val="2B3036"/>
                </a:solidFill>
                <a:latin typeface="Futura Std Heavy"/>
                <a:ea typeface="黑体"/>
                <a:cs typeface="Futura Std Heavy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6021"/>
            <a:ext cx="6019800" cy="4876271"/>
          </a:xfrm>
          <a:prstGeom prst="rect">
            <a:avLst/>
          </a:prstGeom>
        </p:spPr>
        <p:txBody>
          <a:bodyPr vert="eaVert"/>
          <a:lstStyle>
            <a:lvl1pPr>
              <a:defRPr sz="2400" b="0" i="0">
                <a:solidFill>
                  <a:srgbClr val="2B3036"/>
                </a:solidFill>
                <a:latin typeface="Futura Std Medium"/>
                <a:ea typeface="黑体"/>
                <a:cs typeface="Futura Std Medium"/>
              </a:defRPr>
            </a:lvl1pPr>
            <a:lvl2pPr>
              <a:defRPr sz="1800" b="0" i="0">
                <a:solidFill>
                  <a:srgbClr val="2B3036"/>
                </a:solidFill>
                <a:latin typeface="Futura Std Medium"/>
                <a:ea typeface="黑体"/>
                <a:cs typeface="Futura Std Medium"/>
              </a:defRPr>
            </a:lvl2pPr>
            <a:lvl3pPr>
              <a:defRPr sz="1600" b="0" i="0">
                <a:solidFill>
                  <a:srgbClr val="2B3036"/>
                </a:solidFill>
                <a:latin typeface="Futura Std Medium"/>
                <a:ea typeface="黑体"/>
                <a:cs typeface="Futura Std Medium"/>
              </a:defRPr>
            </a:lvl3pPr>
            <a:lvl4pPr>
              <a:defRPr sz="1400" b="0" i="0">
                <a:solidFill>
                  <a:srgbClr val="2B3036"/>
                </a:solidFill>
                <a:latin typeface="Futura Std Medium"/>
                <a:ea typeface="黑体"/>
                <a:cs typeface="Futura Std Medium"/>
              </a:defRPr>
            </a:lvl4pPr>
            <a:lvl5pPr>
              <a:defRPr b="0" i="0">
                <a:solidFill>
                  <a:srgbClr val="2B3036"/>
                </a:solidFill>
                <a:latin typeface="Futura Std Medium"/>
                <a:ea typeface="黑体"/>
                <a:cs typeface="Futura Std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AB1249B7-2FF7-E94C-83E0-24717C648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45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2" descr="iphone mockup2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" name="Picture 2" descr="iphone mockup2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" name="Picture 4" descr="liantu (4)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4050" y="3792538"/>
            <a:ext cx="1706563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3388" y="357188"/>
            <a:ext cx="8277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2B3036"/>
                </a:solidFill>
                <a:latin typeface="Hiragino Sans GB W6"/>
                <a:ea typeface="Hiragino Sans GB W6"/>
                <a:cs typeface="Hiragino Sans GB W6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2B3036"/>
                </a:solidFill>
                <a:latin typeface="Hiragino Sans GB W6" charset="0"/>
                <a:ea typeface="Hiragino Sans GB W6" charset="0"/>
                <a:cs typeface="Hiragino Sans GB W6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2B3036"/>
                </a:solidFill>
                <a:latin typeface="Hiragino Sans GB W6" charset="0"/>
                <a:ea typeface="Hiragino Sans GB W6" charset="0"/>
                <a:cs typeface="Hiragino Sans GB W6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2B3036"/>
                </a:solidFill>
                <a:latin typeface="Hiragino Sans GB W6" charset="0"/>
                <a:ea typeface="Hiragino Sans GB W6" charset="0"/>
                <a:cs typeface="Hiragino Sans GB W6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2B3036"/>
                </a:solidFill>
                <a:latin typeface="Hiragino Sans GB W6" charset="0"/>
                <a:ea typeface="Hiragino Sans GB W6" charset="0"/>
                <a:cs typeface="Hiragino Sans GB W6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Std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Std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Std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Std" charset="0"/>
                <a:ea typeface="ＭＳ Ｐゴシック" charset="0"/>
                <a:cs typeface="ＭＳ Ｐゴシック" charset="0"/>
              </a:defRPr>
            </a:lvl9pPr>
          </a:lstStyle>
          <a:p>
            <a:pPr algn="r">
              <a:defRPr/>
            </a:pPr>
            <a:r>
              <a:rPr lang="en-US" altLang="zh-CN" sz="3000" b="0" dirty="0" smtClean="0">
                <a:solidFill>
                  <a:srgbClr val="EE6A1A"/>
                </a:solidFill>
                <a:latin typeface="Futura Std Heavy"/>
                <a:cs typeface="Futura Std Heavy"/>
              </a:rPr>
              <a:t>Contact Us</a:t>
            </a:r>
            <a:endParaRPr lang="en-US" sz="3000" b="0" dirty="0">
              <a:solidFill>
                <a:srgbClr val="EE6A1A"/>
              </a:solidFill>
              <a:latin typeface="Futura Std Heavy"/>
              <a:cs typeface="Futura Std Heavy"/>
            </a:endParaRPr>
          </a:p>
        </p:txBody>
      </p:sp>
      <p:pic>
        <p:nvPicPr>
          <p:cNvPr id="7" name="Picture 6" descr="white-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8300" y="5394325"/>
            <a:ext cx="722313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231" y="1327042"/>
            <a:ext cx="3005382" cy="1932275"/>
          </a:xfrm>
        </p:spPr>
        <p:txBody>
          <a:bodyPr/>
          <a:lstStyle>
            <a:lvl1pPr algn="r">
              <a:defRPr sz="2000" b="0" i="0" baseline="0">
                <a:solidFill>
                  <a:srgbClr val="2B3036"/>
                </a:solidFill>
                <a:latin typeface="Futura Std Heavy"/>
                <a:ea typeface="黑体"/>
                <a:cs typeface="Futura Std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65763"/>
            <a:ext cx="21336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06B7152B-1492-584B-9F07-E5BD694F34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846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0" hangingPunct="0">
              <a:defRPr sz="1800">
                <a:solidFill>
                  <a:srgbClr val="000000"/>
                </a:solidFill>
              </a:defRPr>
            </a:lvl1pPr>
          </a:lstStyle>
          <a:p>
            <a:fld id="{460983C2-5DFF-BB4D-8DEC-C1CF4653D608}" type="datetime1">
              <a:rPr lang="zh-CN" altLang="en-US"/>
              <a:pPr/>
              <a:t>12/10/15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/>
          <a:lstStyle>
            <a:lvl1pPr defTabSz="342900" eaLnBrk="0" hangingPunct="0">
              <a:defRPr sz="1800">
                <a:solidFill>
                  <a:prstClr val="black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ＭＳ Ｐゴシック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342900" eaLnBrk="0" hangingPunct="0">
              <a:defRPr sz="1800">
                <a:solidFill>
                  <a:srgbClr val="000000"/>
                </a:solidFill>
              </a:defRPr>
            </a:lvl1pPr>
          </a:lstStyle>
          <a:p>
            <a:fld id="{53BEFC2D-4913-1041-B378-26676B226D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0793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"/>
          <p:cNvSpPr/>
          <p:nvPr userDrawn="1"/>
        </p:nvSpPr>
        <p:spPr>
          <a:xfrm>
            <a:off x="0" y="277813"/>
            <a:ext cx="9144000" cy="51593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ＭＳ Ｐゴシック" charset="0"/>
              <a:cs typeface="微软雅黑" charset="0"/>
            </a:endParaRPr>
          </a:p>
        </p:txBody>
      </p:sp>
      <p:grpSp>
        <p:nvGrpSpPr>
          <p:cNvPr id="3" name="组合 3"/>
          <p:cNvGrpSpPr/>
          <p:nvPr userDrawn="1"/>
        </p:nvGrpSpPr>
        <p:grpSpPr>
          <a:xfrm>
            <a:off x="160080" y="2696425"/>
            <a:ext cx="8823840" cy="461108"/>
            <a:chOff x="213412" y="3236587"/>
            <a:chExt cx="11763589" cy="553330"/>
          </a:xfrm>
          <a:blipFill>
            <a:blip r:embed="rId2"/>
            <a:stretch>
              <a:fillRect/>
            </a:stretch>
          </a:blipFill>
        </p:grpSpPr>
        <p:grpSp>
          <p:nvGrpSpPr>
            <p:cNvPr id="4" name="组合 4"/>
            <p:cNvGrpSpPr/>
            <p:nvPr/>
          </p:nvGrpSpPr>
          <p:grpSpPr>
            <a:xfrm>
              <a:off x="213412" y="3236587"/>
              <a:ext cx="553202" cy="553330"/>
              <a:chOff x="285419" y="3091822"/>
              <a:chExt cx="697218" cy="697218"/>
            </a:xfrm>
            <a:grpFill/>
          </p:grpSpPr>
          <p:sp>
            <p:nvSpPr>
              <p:cNvPr id="8" name="椭圆 8"/>
              <p:cNvSpPr/>
              <p:nvPr/>
            </p:nvSpPr>
            <p:spPr>
              <a:xfrm rot="10800000">
                <a:off x="285419" y="3091822"/>
                <a:ext cx="697218" cy="697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9" name="Arrow"/>
              <p:cNvSpPr>
                <a:spLocks noEditPoints="1"/>
              </p:cNvSpPr>
              <p:nvPr/>
            </p:nvSpPr>
            <p:spPr bwMode="auto">
              <a:xfrm rot="10800000">
                <a:off x="470662" y="3256086"/>
                <a:ext cx="295950" cy="368690"/>
              </a:xfrm>
              <a:custGeom>
                <a:avLst/>
                <a:gdLst>
                  <a:gd name="T0" fmla="*/ 37 w 233"/>
                  <a:gd name="T1" fmla="*/ 3 h 317"/>
                  <a:gd name="T2" fmla="*/ 10 w 233"/>
                  <a:gd name="T3" fmla="*/ 33 h 317"/>
                  <a:gd name="T4" fmla="*/ 23 w 233"/>
                  <a:gd name="T5" fmla="*/ 70 h 317"/>
                  <a:gd name="T6" fmla="*/ 132 w 233"/>
                  <a:gd name="T7" fmla="*/ 157 h 317"/>
                  <a:gd name="T8" fmla="*/ 24 w 233"/>
                  <a:gd name="T9" fmla="*/ 243 h 317"/>
                  <a:gd name="T10" fmla="*/ 14 w 233"/>
                  <a:gd name="T11" fmla="*/ 299 h 317"/>
                  <a:gd name="T12" fmla="*/ 70 w 233"/>
                  <a:gd name="T13" fmla="*/ 302 h 317"/>
                  <a:gd name="T14" fmla="*/ 214 w 233"/>
                  <a:gd name="T15" fmla="*/ 186 h 317"/>
                  <a:gd name="T16" fmla="*/ 215 w 233"/>
                  <a:gd name="T17" fmla="*/ 127 h 317"/>
                  <a:gd name="T18" fmla="*/ 69 w 233"/>
                  <a:gd name="T19" fmla="*/ 11 h 317"/>
                  <a:gd name="T20" fmla="*/ 37 w 233"/>
                  <a:gd name="T21" fmla="*/ 3 h 317"/>
                  <a:gd name="T22" fmla="*/ 43 w 233"/>
                  <a:gd name="T23" fmla="*/ 20 h 317"/>
                  <a:gd name="T24" fmla="*/ 58 w 233"/>
                  <a:gd name="T25" fmla="*/ 25 h 317"/>
                  <a:gd name="T26" fmla="*/ 203 w 233"/>
                  <a:gd name="T27" fmla="*/ 141 h 317"/>
                  <a:gd name="T28" fmla="*/ 204 w 233"/>
                  <a:gd name="T29" fmla="*/ 172 h 317"/>
                  <a:gd name="T30" fmla="*/ 58 w 233"/>
                  <a:gd name="T31" fmla="*/ 289 h 317"/>
                  <a:gd name="T32" fmla="*/ 27 w 233"/>
                  <a:gd name="T33" fmla="*/ 288 h 317"/>
                  <a:gd name="T34" fmla="*/ 33 w 233"/>
                  <a:gd name="T35" fmla="*/ 258 h 317"/>
                  <a:gd name="T36" fmla="*/ 160 w 233"/>
                  <a:gd name="T37" fmla="*/ 157 h 317"/>
                  <a:gd name="T38" fmla="*/ 34 w 233"/>
                  <a:gd name="T39" fmla="*/ 56 h 317"/>
                  <a:gd name="T40" fmla="*/ 34 w 233"/>
                  <a:gd name="T41" fmla="*/ 56 h 317"/>
                  <a:gd name="T42" fmla="*/ 27 w 233"/>
                  <a:gd name="T43" fmla="*/ 36 h 317"/>
                  <a:gd name="T44" fmla="*/ 43 w 233"/>
                  <a:gd name="T45" fmla="*/ 2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3" h="317">
                    <a:moveTo>
                      <a:pt x="37" y="3"/>
                    </a:moveTo>
                    <a:cubicBezTo>
                      <a:pt x="22" y="7"/>
                      <a:pt x="13" y="20"/>
                      <a:pt x="10" y="33"/>
                    </a:cubicBezTo>
                    <a:cubicBezTo>
                      <a:pt x="7" y="46"/>
                      <a:pt x="11" y="61"/>
                      <a:pt x="23" y="70"/>
                    </a:cubicBezTo>
                    <a:lnTo>
                      <a:pt x="132" y="157"/>
                    </a:lnTo>
                    <a:lnTo>
                      <a:pt x="24" y="243"/>
                    </a:lnTo>
                    <a:cubicBezTo>
                      <a:pt x="5" y="257"/>
                      <a:pt x="0" y="281"/>
                      <a:pt x="14" y="299"/>
                    </a:cubicBezTo>
                    <a:cubicBezTo>
                      <a:pt x="27" y="317"/>
                      <a:pt x="52" y="316"/>
                      <a:pt x="70" y="302"/>
                    </a:cubicBezTo>
                    <a:cubicBezTo>
                      <a:pt x="118" y="264"/>
                      <a:pt x="166" y="225"/>
                      <a:pt x="214" y="186"/>
                    </a:cubicBezTo>
                    <a:cubicBezTo>
                      <a:pt x="233" y="172"/>
                      <a:pt x="233" y="143"/>
                      <a:pt x="215" y="127"/>
                    </a:cubicBezTo>
                    <a:cubicBezTo>
                      <a:pt x="164" y="87"/>
                      <a:pt x="113" y="46"/>
                      <a:pt x="69" y="11"/>
                    </a:cubicBezTo>
                    <a:cubicBezTo>
                      <a:pt x="51" y="0"/>
                      <a:pt x="46" y="1"/>
                      <a:pt x="37" y="3"/>
                    </a:cubicBezTo>
                    <a:close/>
                    <a:moveTo>
                      <a:pt x="43" y="20"/>
                    </a:moveTo>
                    <a:cubicBezTo>
                      <a:pt x="50" y="20"/>
                      <a:pt x="55" y="22"/>
                      <a:pt x="58" y="25"/>
                    </a:cubicBezTo>
                    <a:cubicBezTo>
                      <a:pt x="109" y="65"/>
                      <a:pt x="160" y="106"/>
                      <a:pt x="203" y="141"/>
                    </a:cubicBezTo>
                    <a:cubicBezTo>
                      <a:pt x="216" y="155"/>
                      <a:pt x="213" y="162"/>
                      <a:pt x="204" y="172"/>
                    </a:cubicBezTo>
                    <a:cubicBezTo>
                      <a:pt x="155" y="211"/>
                      <a:pt x="107" y="250"/>
                      <a:pt x="58" y="289"/>
                    </a:cubicBezTo>
                    <a:cubicBezTo>
                      <a:pt x="43" y="299"/>
                      <a:pt x="34" y="295"/>
                      <a:pt x="27" y="288"/>
                    </a:cubicBezTo>
                    <a:cubicBezTo>
                      <a:pt x="21" y="279"/>
                      <a:pt x="23" y="268"/>
                      <a:pt x="33" y="258"/>
                    </a:cubicBezTo>
                    <a:cubicBezTo>
                      <a:pt x="79" y="222"/>
                      <a:pt x="120" y="189"/>
                      <a:pt x="160" y="157"/>
                    </a:cubicBezTo>
                    <a:cubicBezTo>
                      <a:pt x="118" y="123"/>
                      <a:pt x="76" y="90"/>
                      <a:pt x="34" y="56"/>
                    </a:cubicBezTo>
                    <a:lnTo>
                      <a:pt x="34" y="56"/>
                    </a:lnTo>
                    <a:cubicBezTo>
                      <a:pt x="28" y="51"/>
                      <a:pt x="26" y="44"/>
                      <a:pt x="27" y="36"/>
                    </a:cubicBezTo>
                    <a:cubicBezTo>
                      <a:pt x="28" y="29"/>
                      <a:pt x="33" y="22"/>
                      <a:pt x="43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dirty="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grpSp>
          <p:nvGrpSpPr>
            <p:cNvPr id="5" name="组合 5"/>
            <p:cNvGrpSpPr/>
            <p:nvPr/>
          </p:nvGrpSpPr>
          <p:grpSpPr>
            <a:xfrm>
              <a:off x="11423799" y="3236587"/>
              <a:ext cx="553202" cy="553330"/>
              <a:chOff x="11135767" y="3091822"/>
              <a:chExt cx="697218" cy="697218"/>
            </a:xfrm>
            <a:grpFill/>
          </p:grpSpPr>
          <p:sp>
            <p:nvSpPr>
              <p:cNvPr id="6" name="椭圆 6"/>
              <p:cNvSpPr/>
              <p:nvPr/>
            </p:nvSpPr>
            <p:spPr>
              <a:xfrm>
                <a:off x="11135767" y="3091822"/>
                <a:ext cx="697218" cy="69721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7" name="Arrow"/>
              <p:cNvSpPr>
                <a:spLocks noEditPoints="1"/>
              </p:cNvSpPr>
              <p:nvPr/>
            </p:nvSpPr>
            <p:spPr bwMode="auto">
              <a:xfrm>
                <a:off x="11336400" y="3256086"/>
                <a:ext cx="295950" cy="368690"/>
              </a:xfrm>
              <a:custGeom>
                <a:avLst/>
                <a:gdLst>
                  <a:gd name="T0" fmla="*/ 37 w 233"/>
                  <a:gd name="T1" fmla="*/ 3 h 317"/>
                  <a:gd name="T2" fmla="*/ 10 w 233"/>
                  <a:gd name="T3" fmla="*/ 33 h 317"/>
                  <a:gd name="T4" fmla="*/ 23 w 233"/>
                  <a:gd name="T5" fmla="*/ 70 h 317"/>
                  <a:gd name="T6" fmla="*/ 132 w 233"/>
                  <a:gd name="T7" fmla="*/ 157 h 317"/>
                  <a:gd name="T8" fmla="*/ 24 w 233"/>
                  <a:gd name="T9" fmla="*/ 243 h 317"/>
                  <a:gd name="T10" fmla="*/ 14 w 233"/>
                  <a:gd name="T11" fmla="*/ 299 h 317"/>
                  <a:gd name="T12" fmla="*/ 70 w 233"/>
                  <a:gd name="T13" fmla="*/ 302 h 317"/>
                  <a:gd name="T14" fmla="*/ 214 w 233"/>
                  <a:gd name="T15" fmla="*/ 186 h 317"/>
                  <a:gd name="T16" fmla="*/ 215 w 233"/>
                  <a:gd name="T17" fmla="*/ 127 h 317"/>
                  <a:gd name="T18" fmla="*/ 69 w 233"/>
                  <a:gd name="T19" fmla="*/ 11 h 317"/>
                  <a:gd name="T20" fmla="*/ 37 w 233"/>
                  <a:gd name="T21" fmla="*/ 3 h 317"/>
                  <a:gd name="T22" fmla="*/ 43 w 233"/>
                  <a:gd name="T23" fmla="*/ 20 h 317"/>
                  <a:gd name="T24" fmla="*/ 58 w 233"/>
                  <a:gd name="T25" fmla="*/ 25 h 317"/>
                  <a:gd name="T26" fmla="*/ 203 w 233"/>
                  <a:gd name="T27" fmla="*/ 141 h 317"/>
                  <a:gd name="T28" fmla="*/ 204 w 233"/>
                  <a:gd name="T29" fmla="*/ 172 h 317"/>
                  <a:gd name="T30" fmla="*/ 58 w 233"/>
                  <a:gd name="T31" fmla="*/ 289 h 317"/>
                  <a:gd name="T32" fmla="*/ 27 w 233"/>
                  <a:gd name="T33" fmla="*/ 288 h 317"/>
                  <a:gd name="T34" fmla="*/ 33 w 233"/>
                  <a:gd name="T35" fmla="*/ 258 h 317"/>
                  <a:gd name="T36" fmla="*/ 160 w 233"/>
                  <a:gd name="T37" fmla="*/ 157 h 317"/>
                  <a:gd name="T38" fmla="*/ 34 w 233"/>
                  <a:gd name="T39" fmla="*/ 56 h 317"/>
                  <a:gd name="T40" fmla="*/ 34 w 233"/>
                  <a:gd name="T41" fmla="*/ 56 h 317"/>
                  <a:gd name="T42" fmla="*/ 27 w 233"/>
                  <a:gd name="T43" fmla="*/ 36 h 317"/>
                  <a:gd name="T44" fmla="*/ 43 w 233"/>
                  <a:gd name="T45" fmla="*/ 2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3" h="317">
                    <a:moveTo>
                      <a:pt x="37" y="3"/>
                    </a:moveTo>
                    <a:cubicBezTo>
                      <a:pt x="22" y="7"/>
                      <a:pt x="13" y="20"/>
                      <a:pt x="10" y="33"/>
                    </a:cubicBezTo>
                    <a:cubicBezTo>
                      <a:pt x="7" y="46"/>
                      <a:pt x="11" y="61"/>
                      <a:pt x="23" y="70"/>
                    </a:cubicBezTo>
                    <a:lnTo>
                      <a:pt x="132" y="157"/>
                    </a:lnTo>
                    <a:lnTo>
                      <a:pt x="24" y="243"/>
                    </a:lnTo>
                    <a:cubicBezTo>
                      <a:pt x="5" y="257"/>
                      <a:pt x="0" y="281"/>
                      <a:pt x="14" y="299"/>
                    </a:cubicBezTo>
                    <a:cubicBezTo>
                      <a:pt x="27" y="317"/>
                      <a:pt x="52" y="316"/>
                      <a:pt x="70" y="302"/>
                    </a:cubicBezTo>
                    <a:cubicBezTo>
                      <a:pt x="118" y="264"/>
                      <a:pt x="166" y="225"/>
                      <a:pt x="214" y="186"/>
                    </a:cubicBezTo>
                    <a:cubicBezTo>
                      <a:pt x="233" y="172"/>
                      <a:pt x="233" y="143"/>
                      <a:pt x="215" y="127"/>
                    </a:cubicBezTo>
                    <a:cubicBezTo>
                      <a:pt x="164" y="87"/>
                      <a:pt x="113" y="46"/>
                      <a:pt x="69" y="11"/>
                    </a:cubicBezTo>
                    <a:cubicBezTo>
                      <a:pt x="51" y="0"/>
                      <a:pt x="46" y="1"/>
                      <a:pt x="37" y="3"/>
                    </a:cubicBezTo>
                    <a:close/>
                    <a:moveTo>
                      <a:pt x="43" y="20"/>
                    </a:moveTo>
                    <a:cubicBezTo>
                      <a:pt x="50" y="20"/>
                      <a:pt x="55" y="22"/>
                      <a:pt x="58" y="25"/>
                    </a:cubicBezTo>
                    <a:cubicBezTo>
                      <a:pt x="109" y="65"/>
                      <a:pt x="160" y="106"/>
                      <a:pt x="203" y="141"/>
                    </a:cubicBezTo>
                    <a:cubicBezTo>
                      <a:pt x="216" y="155"/>
                      <a:pt x="213" y="162"/>
                      <a:pt x="204" y="172"/>
                    </a:cubicBezTo>
                    <a:cubicBezTo>
                      <a:pt x="155" y="211"/>
                      <a:pt x="107" y="250"/>
                      <a:pt x="58" y="289"/>
                    </a:cubicBezTo>
                    <a:cubicBezTo>
                      <a:pt x="43" y="299"/>
                      <a:pt x="34" y="295"/>
                      <a:pt x="27" y="288"/>
                    </a:cubicBezTo>
                    <a:cubicBezTo>
                      <a:pt x="21" y="279"/>
                      <a:pt x="23" y="268"/>
                      <a:pt x="33" y="258"/>
                    </a:cubicBezTo>
                    <a:cubicBezTo>
                      <a:pt x="79" y="222"/>
                      <a:pt x="120" y="189"/>
                      <a:pt x="160" y="157"/>
                    </a:cubicBezTo>
                    <a:cubicBezTo>
                      <a:pt x="118" y="123"/>
                      <a:pt x="76" y="90"/>
                      <a:pt x="34" y="56"/>
                    </a:cubicBezTo>
                    <a:lnTo>
                      <a:pt x="34" y="56"/>
                    </a:lnTo>
                    <a:cubicBezTo>
                      <a:pt x="28" y="51"/>
                      <a:pt x="26" y="44"/>
                      <a:pt x="27" y="36"/>
                    </a:cubicBezTo>
                    <a:cubicBezTo>
                      <a:pt x="28" y="29"/>
                      <a:pt x="33" y="22"/>
                      <a:pt x="43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700" dirty="0">
                  <a:solidFill>
                    <a:srgbClr val="262626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5119758"/>
      </p:ext>
    </p:extLst>
  </p:cSld>
  <p:clrMapOvr>
    <a:masterClrMapping/>
  </p:clrMapOvr>
  <p:transition xmlns:p14="http://schemas.microsoft.com/office/powerpoint/2010/main"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OTMS-logo-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324"/>
          <a:stretch>
            <a:fillRect/>
          </a:stretch>
        </p:blipFill>
        <p:spPr bwMode="auto">
          <a:xfrm>
            <a:off x="111125" y="5245100"/>
            <a:ext cx="785813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3"/>
            <a:ext cx="7772400" cy="91472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lang="en-US" b="0" i="0" dirty="0">
                <a:solidFill>
                  <a:srgbClr val="F17F21"/>
                </a:solidFill>
                <a:latin typeface="Tw Cen MT" panose="020B0602020104020603" pitchFamily="34" charset="0"/>
                <a:cs typeface="Tw Cen MT" panose="020B0602020104020603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18550" y="5308600"/>
            <a:ext cx="598488" cy="30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D9D9D9"/>
                </a:solidFill>
                <a:latin typeface="Futura Std Book" charset="0"/>
              </a:defRPr>
            </a:lvl1pPr>
          </a:lstStyle>
          <a:p>
            <a:fld id="{E6CEC3F8-CE89-0C4E-864B-BDE35FBD2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500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 Title &amp;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8" descr="Powerpoint BG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6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Picture 5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Picture 1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3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F0F0F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750" y="984807"/>
            <a:ext cx="8275393" cy="41964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04B3DE2D-CF46-FD48-800D-A75143315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207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3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2000" y="748252"/>
            <a:ext cx="8280000" cy="4218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1pPr>
            <a:lvl2pPr marL="800100" indent="-342900">
              <a:buFont typeface="Arial"/>
              <a:buChar char="•"/>
              <a:defRPr sz="1800" b="0" i="0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2pPr>
            <a:lvl3pPr>
              <a:defRPr sz="1600" b="0" i="0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3pPr>
            <a:lvl4pPr>
              <a:defRPr sz="1400" b="0" i="0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4pPr>
            <a:lvl5pPr>
              <a:defRPr sz="1400">
                <a:latin typeface="Futura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BD62235A-1D1E-3046-8889-F2B597F64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2635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8" descr="Powerpoint BG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" name="Picture 6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5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Picture 1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3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32000" y="748252"/>
            <a:ext cx="8280000" cy="42184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 marL="800100" indent="-342900">
              <a:buFont typeface="Arial"/>
              <a:buChar char="•"/>
              <a:defRPr sz="18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2pPr>
            <a:lvl3pPr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3pPr>
            <a:lvl4pPr>
              <a:defRPr sz="1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4pPr>
            <a:lvl5pPr>
              <a:defRPr sz="1400">
                <a:latin typeface="Futura Medium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6A9A10BF-8C2C-A040-B583-11F1C7F5F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153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4" name="Picture 5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0" y="2201863"/>
            <a:ext cx="9144000" cy="1303337"/>
          </a:xfrm>
          <a:prstGeom prst="rect">
            <a:avLst/>
          </a:prstGeom>
          <a:solidFill>
            <a:srgbClr val="000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377017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 sz="4000" b="1" i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STYLE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24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8" descr="Powerpoint BG.jpg"/>
          <p:cNvSpPr>
            <a:spLocks noChangeAspect="1"/>
          </p:cNvSpPr>
          <p:nvPr userDrawn="1"/>
        </p:nvSpPr>
        <p:spPr bwMode="auto">
          <a:xfrm>
            <a:off x="0" y="47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Picture 5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1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 b="1" i="0" baseline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4038600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>
              <a:defRPr sz="18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2pPr>
            <a:lvl3pPr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3pPr>
            <a:lvl4pPr>
              <a:defRPr sz="1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674660" y="984806"/>
            <a:ext cx="4038600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>
              <a:defRPr sz="18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2pPr>
            <a:lvl3pPr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3pPr>
            <a:lvl4pPr>
              <a:defRPr sz="1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13933A74-F030-9748-A43C-FE222B212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29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up-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8" descr="Powerpoint BG.jpg"/>
          <p:cNvSpPr>
            <a:spLocks noChangeAspect="1"/>
          </p:cNvSpPr>
          <p:nvPr userDrawn="1"/>
        </p:nvSpPr>
        <p:spPr bwMode="auto">
          <a:xfrm>
            <a:off x="0" y="47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Picture 5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1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 b="0" i="0">
                <a:solidFill>
                  <a:srgbClr val="F0F0F0"/>
                </a:solidFill>
                <a:latin typeface="Futura Std Heavy"/>
                <a:ea typeface="黑体"/>
                <a:cs typeface="Futura Std Heavy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8271582" cy="1941174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1pPr>
            <a:lvl2pPr>
              <a:defRPr sz="18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2pPr>
            <a:lvl3pPr>
              <a:defRPr sz="16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3pPr>
            <a:lvl4pPr>
              <a:defRPr sz="14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39560" y="3137648"/>
            <a:ext cx="8273700" cy="19440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1pPr>
            <a:lvl2pPr>
              <a:defRPr sz="18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2pPr>
            <a:lvl3pPr>
              <a:defRPr sz="16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3pPr>
            <a:lvl4pPr>
              <a:defRPr sz="14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1046CBD2-9600-844F-847D-37A65CA9A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7975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ne content - one smartart graphic Up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8" descr="Powerpoint BG.jpg"/>
          <p:cNvSpPr>
            <a:spLocks noChangeAspect="1"/>
          </p:cNvSpPr>
          <p:nvPr userDrawn="1"/>
        </p:nvSpPr>
        <p:spPr bwMode="auto">
          <a:xfrm>
            <a:off x="0" y="47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F0F0F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8271583" cy="1044704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>
              <a:defRPr sz="18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2pPr>
            <a:lvl3pPr>
              <a:defRPr sz="2000" b="0" i="0">
                <a:latin typeface="Hiragino Sans GB W3"/>
                <a:ea typeface="Hiragino Sans GB W3"/>
                <a:cs typeface="Hiragino Sans GB W3"/>
              </a:defRPr>
            </a:lvl3pPr>
            <a:lvl4pPr>
              <a:defRPr sz="1800" b="0" i="0">
                <a:latin typeface="Hiragino Sans GB W3"/>
                <a:ea typeface="Hiragino Sans GB W3"/>
                <a:cs typeface="Hiragino Sans GB W3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quarter" idx="22"/>
          </p:nvPr>
        </p:nvSpPr>
        <p:spPr>
          <a:xfrm>
            <a:off x="439560" y="2254018"/>
            <a:ext cx="8277225" cy="28495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93C5E6A4-06F1-5944-A1BF-F0C0D5F0F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6800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8" descr="Powerpoint BG.jpg"/>
          <p:cNvSpPr>
            <a:spLocks noChangeAspect="1"/>
          </p:cNvSpPr>
          <p:nvPr userDrawn="1"/>
        </p:nvSpPr>
        <p:spPr bwMode="auto">
          <a:xfrm>
            <a:off x="0" y="47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5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1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39560" y="756206"/>
            <a:ext cx="4038600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>
              <a:defRPr sz="18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2pPr>
            <a:lvl3pPr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3pPr>
            <a:lvl4pPr>
              <a:defRPr sz="1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4pPr>
            <a:lvl5pPr>
              <a:defRPr sz="18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2"/>
          </p:nvPr>
        </p:nvSpPr>
        <p:spPr>
          <a:xfrm>
            <a:off x="4674660" y="756206"/>
            <a:ext cx="4038600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>
              <a:defRPr sz="18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2pPr>
            <a:lvl3pPr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3pPr>
            <a:lvl4pPr>
              <a:defRPr sz="1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4pPr>
            <a:lvl5pPr>
              <a:defRPr sz="18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2B344523-B2E8-F640-8474-ABC4F3F6D5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5334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+ One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8" name="Picture 10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F0F0F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291142" y="984250"/>
            <a:ext cx="3420000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4491028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>
              <a:defRPr sz="18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2pPr>
            <a:lvl3pPr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3pPr>
            <a:lvl4pPr>
              <a:defRPr sz="1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E1215857-80A0-C647-9377-64AC2A4D59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0053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ntent +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8" descr="Powerpoint BG.jpg"/>
          <p:cNvSpPr>
            <a:spLocks noChangeAspect="1"/>
          </p:cNvSpPr>
          <p:nvPr userDrawn="1"/>
        </p:nvSpPr>
        <p:spPr bwMode="auto">
          <a:xfrm>
            <a:off x="0" y="47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1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0F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81176" y="984250"/>
            <a:ext cx="3929966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1" y="984806"/>
            <a:ext cx="3938205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1pPr>
            <a:lvl2pPr>
              <a:defRPr sz="18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2pPr>
            <a:lvl3pPr>
              <a:defRPr sz="16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3pPr>
            <a:lvl4pPr>
              <a:defRPr sz="1400" b="0" i="0">
                <a:solidFill>
                  <a:srgbClr val="F0F0F0"/>
                </a:solidFill>
                <a:latin typeface="Futura Std Medium"/>
                <a:ea typeface="黑体"/>
                <a:cs typeface="Futura Std Medium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79B99CA8-479A-E242-BA7F-4B15CE270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0722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ntent +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8" descr="Powerpoint BG.jpg"/>
          <p:cNvSpPr>
            <a:spLocks noChangeAspect="1"/>
          </p:cNvSpPr>
          <p:nvPr userDrawn="1"/>
        </p:nvSpPr>
        <p:spPr bwMode="auto">
          <a:xfrm>
            <a:off x="0" y="4763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" name="Picture 7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" name="Picture 2" descr="shutterstock_246498994.jpg"/>
          <p:cNvSpPr>
            <a:spLocks noChangeAspect="1"/>
          </p:cNvSpPr>
          <p:nvPr userDrawn="1"/>
        </p:nvSpPr>
        <p:spPr bwMode="auto">
          <a:xfrm>
            <a:off x="0" y="0"/>
            <a:ext cx="9144000" cy="572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9" name="Picture 11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 b="1" i="0">
                <a:solidFill>
                  <a:srgbClr val="F0F0F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243294" y="984250"/>
            <a:ext cx="4467848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39561" y="984806"/>
            <a:ext cx="3400322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>
              <a:defRPr sz="18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2pPr>
            <a:lvl3pPr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3pPr>
            <a:lvl4pPr>
              <a:defRPr sz="14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Futura Std Light" charset="0"/>
              </a:defRPr>
            </a:lvl1pPr>
          </a:lstStyle>
          <a:p>
            <a:fld id="{B0CE536A-E50A-C34C-9B64-A93D655E69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0606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1863"/>
            <a:ext cx="9144000" cy="1303337"/>
          </a:xfrm>
          <a:prstGeom prst="rect">
            <a:avLst/>
          </a:prstGeom>
          <a:solidFill>
            <a:srgbClr val="000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4" name="Picture 7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050" y="595313"/>
            <a:ext cx="25019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8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4" name="Picture 3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10695"/>
            <a:ext cx="7772400" cy="1135063"/>
          </a:xfrm>
        </p:spPr>
        <p:txBody>
          <a:bodyPr anchor="t"/>
          <a:lstStyle>
            <a:lvl1pPr algn="ctr">
              <a:defRPr sz="4000" b="1" i="0" kern="1200" cap="all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886213EF-B744-CA42-94E7-9F6B764DE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38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201863"/>
            <a:ext cx="9144000" cy="1303337"/>
          </a:xfrm>
          <a:prstGeom prst="rect">
            <a:avLst/>
          </a:prstGeom>
          <a:solidFill>
            <a:srgbClr val="0000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ounded Rectangle 3"/>
          <p:cNvSpPr/>
          <p:nvPr userDrawn="1"/>
        </p:nvSpPr>
        <p:spPr>
          <a:xfrm>
            <a:off x="2592388" y="3773488"/>
            <a:ext cx="3959225" cy="1419225"/>
          </a:xfrm>
          <a:prstGeom prst="roundRect">
            <a:avLst/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2921000" y="3830638"/>
            <a:ext cx="330200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10000"/>
              </a:lnSpc>
              <a:defRPr/>
            </a:pPr>
            <a:r>
              <a:rPr lang="en-US" sz="1800" b="1" dirty="0" smtClean="0">
                <a:solidFill>
                  <a:srgbClr val="F0F0F0"/>
                </a:solidFill>
                <a:latin typeface="Helvetica"/>
                <a:cs typeface="Helvetica"/>
              </a:rPr>
              <a:t>YOUR NAME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1800" b="1" dirty="0" smtClean="0">
                <a:solidFill>
                  <a:srgbClr val="F0F0F0"/>
                </a:solidFill>
                <a:latin typeface="Helvetica"/>
                <a:cs typeface="Helvetica"/>
              </a:rPr>
              <a:t>TITLE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1800" b="1" dirty="0" smtClean="0">
                <a:solidFill>
                  <a:srgbClr val="F0F0F0"/>
                </a:solidFill>
                <a:latin typeface="Helvetica"/>
                <a:cs typeface="Helvetica"/>
              </a:rPr>
              <a:t>EMAIL</a:t>
            </a:r>
          </a:p>
          <a:p>
            <a:pPr algn="ctr" eaLnBrk="1" hangingPunct="1">
              <a:lnSpc>
                <a:spcPct val="110000"/>
              </a:lnSpc>
              <a:defRPr/>
            </a:pPr>
            <a:r>
              <a:rPr lang="en-US" sz="1800" b="1" dirty="0" smtClean="0">
                <a:solidFill>
                  <a:srgbClr val="F0F0F0"/>
                </a:solidFill>
                <a:latin typeface="Helvetica"/>
                <a:cs typeface="Helvetica"/>
              </a:rPr>
              <a:t>PHONE NUMBER</a:t>
            </a:r>
          </a:p>
        </p:txBody>
      </p:sp>
      <p:pic>
        <p:nvPicPr>
          <p:cNvPr id="6" name="Picture 9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1050" y="595313"/>
            <a:ext cx="25019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4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6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4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10695"/>
            <a:ext cx="7772400" cy="1135063"/>
          </a:xfrm>
        </p:spPr>
        <p:txBody>
          <a:bodyPr anchor="t"/>
          <a:lstStyle>
            <a:lvl1pPr algn="ctr">
              <a:defRPr sz="4000" b="1" i="0" kern="1200" cap="all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Futura Std Light" charset="0"/>
              </a:defRPr>
            </a:lvl1pPr>
          </a:lstStyle>
          <a:p>
            <a:fld id="{26CC90FD-5E18-B64D-B75B-4D5E36519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1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 Title &amp;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EE6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F0F0F0"/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33389" y="984250"/>
            <a:ext cx="8277225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E0E4C4AD-0A8F-4143-925E-0E9F28327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801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 Title &amp;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EE6A1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0F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33389" y="984250"/>
            <a:ext cx="8277225" cy="419761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 b="0" i="0" baseline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8CE0E6B6-6059-C543-B005-443A69BD8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915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 Title &amp;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EE6A1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 descr="white-logo-no-cn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5405438"/>
            <a:ext cx="647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3000">
                <a:solidFill>
                  <a:srgbClr val="F0F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435750" y="984807"/>
            <a:ext cx="8275393" cy="41964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rgbClr val="F0F0F0"/>
                </a:solidFill>
                <a:latin typeface="Helvetica"/>
                <a:ea typeface="黑体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4BFC9471-A1EC-954E-A282-6CE0B3CDF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66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+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41313" y="5318125"/>
            <a:ext cx="8461375" cy="38100"/>
          </a:xfrm>
          <a:prstGeom prst="rect">
            <a:avLst/>
          </a:prstGeom>
          <a:solidFill>
            <a:srgbClr val="2B303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6" name="Picture 4" descr="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5405438"/>
            <a:ext cx="6413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32860" y="356940"/>
            <a:ext cx="8278283" cy="400039"/>
          </a:xfrm>
        </p:spPr>
        <p:txBody>
          <a:bodyPr>
            <a:noAutofit/>
          </a:bodyPr>
          <a:lstStyle>
            <a:lvl1pPr algn="l">
              <a:defRPr sz="2800" b="1" i="0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half" idx="1"/>
          </p:nvPr>
        </p:nvSpPr>
        <p:spPr>
          <a:xfrm>
            <a:off x="439560" y="984806"/>
            <a:ext cx="4038600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2"/>
          </p:nvPr>
        </p:nvSpPr>
        <p:spPr>
          <a:xfrm>
            <a:off x="4674660" y="984806"/>
            <a:ext cx="4038600" cy="4196449"/>
          </a:xfrm>
          <a:prstGeom prst="rect">
            <a:avLst/>
          </a:prstGeom>
        </p:spPr>
        <p:txBody>
          <a:bodyPr/>
          <a:lstStyle>
            <a:lvl1pPr>
              <a:defRPr sz="2400" b="0" i="0">
                <a:latin typeface="Helvetica"/>
                <a:ea typeface="黑体"/>
                <a:cs typeface="Helvetica"/>
              </a:defRPr>
            </a:lvl1pPr>
            <a:lvl2pPr>
              <a:defRPr sz="1800" b="0" i="0">
                <a:latin typeface="Helvetica"/>
                <a:ea typeface="黑体"/>
                <a:cs typeface="Helvetica"/>
              </a:defRPr>
            </a:lvl2pPr>
            <a:lvl3pPr>
              <a:defRPr sz="1600" b="0" i="0">
                <a:latin typeface="Helvetica"/>
                <a:ea typeface="黑体"/>
                <a:cs typeface="Helvetica"/>
              </a:defRPr>
            </a:lvl3pPr>
            <a:lvl4pPr>
              <a:defRPr sz="1400" b="0" i="0">
                <a:latin typeface="Helvetica"/>
                <a:ea typeface="黑体"/>
                <a:cs typeface="Helvetica"/>
              </a:defRPr>
            </a:lvl4pPr>
            <a:lvl5pPr>
              <a:defRPr sz="1800" b="0" i="0">
                <a:latin typeface="Hiragino Sans GB W3"/>
                <a:ea typeface="Hiragino Sans GB W3"/>
                <a:cs typeface="Hiragino Sans GB W3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86775" y="5416550"/>
            <a:ext cx="2133600" cy="3032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7F7F7F"/>
                </a:solidFill>
                <a:latin typeface="Futura Std Light" charset="0"/>
              </a:defRPr>
            </a:lvl1pPr>
          </a:lstStyle>
          <a:p>
            <a:fld id="{2B4EAED9-BC41-8C4B-884A-5FD097830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58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14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122488"/>
            <a:ext cx="82296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HERE TO ADD YOUR TITLE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1" r:id="rId1"/>
    <p:sldLayoutId id="2147486362" r:id="rId2"/>
    <p:sldLayoutId id="2147486363" r:id="rId3"/>
    <p:sldLayoutId id="2147486364" r:id="rId4"/>
    <p:sldLayoutId id="2147486365" r:id="rId5"/>
    <p:sldLayoutId id="2147486366" r:id="rId6"/>
    <p:sldLayoutId id="2147486367" r:id="rId7"/>
    <p:sldLayoutId id="2147486368" r:id="rId8"/>
    <p:sldLayoutId id="2147486369" r:id="rId9"/>
    <p:sldLayoutId id="2147486370" r:id="rId10"/>
    <p:sldLayoutId id="2147486371" r:id="rId11"/>
    <p:sldLayoutId id="2147486372" r:id="rId12"/>
    <p:sldLayoutId id="2147486373" r:id="rId13"/>
    <p:sldLayoutId id="2147486374" r:id="rId14"/>
    <p:sldLayoutId id="2147486375" r:id="rId15"/>
    <p:sldLayoutId id="2147486376" r:id="rId16"/>
    <p:sldLayoutId id="2147486377" r:id="rId17"/>
    <p:sldLayoutId id="2147486378" r:id="rId18"/>
    <p:sldLayoutId id="2147486379" r:id="rId19"/>
    <p:sldLayoutId id="2147486380" r:id="rId20"/>
    <p:sldLayoutId id="2147486381" r:id="rId21"/>
    <p:sldLayoutId id="2147486382" r:id="rId22"/>
    <p:sldLayoutId id="2147486383" r:id="rId23"/>
    <p:sldLayoutId id="2147486384" r:id="rId24"/>
    <p:sldLayoutId id="2147486385" r:id="rId25"/>
    <p:sldLayoutId id="2147486386" r:id="rId26"/>
    <p:sldLayoutId id="2147486433" r:id="rId27"/>
    <p:sldLayoutId id="2147486434" r:id="rId28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rgbClr val="2B3036"/>
          </a:solidFill>
          <a:latin typeface="Helvetica"/>
          <a:ea typeface="黑体"/>
          <a:cs typeface="Helvetic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B3036"/>
          </a:solidFill>
          <a:latin typeface="Helvetica" charset="0"/>
          <a:ea typeface="黑体" charset="0"/>
          <a:cs typeface="黑体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B3036"/>
          </a:solidFill>
          <a:latin typeface="Helvetica" charset="0"/>
          <a:ea typeface="黑体" charset="0"/>
          <a:cs typeface="黑体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B3036"/>
          </a:solidFill>
          <a:latin typeface="Helvetica" charset="0"/>
          <a:ea typeface="黑体" charset="0"/>
          <a:cs typeface="黑体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2B3036"/>
          </a:solidFill>
          <a:latin typeface="Helvetica" charset="0"/>
          <a:ea typeface="黑体" charset="0"/>
          <a:cs typeface="黑体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utura Std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utura Std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utura Std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utura St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icture 1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675" name="Picture 1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676" name="Picture 1" descr="shutterstock_271475120.jpg"/>
          <p:cNvSpPr>
            <a:spLocks noChangeAspect="1"/>
          </p:cNvSpPr>
          <p:nvPr userDrawn="1"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86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57425"/>
            <a:ext cx="8229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STYLE TITLE</a:t>
            </a:r>
          </a:p>
        </p:txBody>
      </p:sp>
      <p:pic>
        <p:nvPicPr>
          <p:cNvPr id="28678" name="Picture 5" descr="BG 2.jp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87" r:id="rId1"/>
    <p:sldLayoutId id="2147486388" r:id="rId2"/>
    <p:sldLayoutId id="2147486389" r:id="rId3"/>
    <p:sldLayoutId id="2147486390" r:id="rId4"/>
    <p:sldLayoutId id="2147486391" r:id="rId5"/>
    <p:sldLayoutId id="2147486392" r:id="rId6"/>
    <p:sldLayoutId id="2147486393" r:id="rId7"/>
    <p:sldLayoutId id="2147486394" r:id="rId8"/>
    <p:sldLayoutId id="2147486395" r:id="rId9"/>
    <p:sldLayoutId id="2147486396" r:id="rId10"/>
    <p:sldLayoutId id="2147486397" r:id="rId11"/>
    <p:sldLayoutId id="2147486398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F0F0F0"/>
          </a:solidFill>
          <a:latin typeface="Futura Std Heavy"/>
          <a:ea typeface="黑体"/>
          <a:cs typeface="Futura Std Heavy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0F0F0"/>
          </a:solidFill>
          <a:latin typeface="Futura Std Heavy" charset="0"/>
          <a:ea typeface="黑体" charset="0"/>
          <a:cs typeface="黑体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0F0F0"/>
          </a:solidFill>
          <a:latin typeface="Futura Std Heavy" charset="0"/>
          <a:ea typeface="黑体" charset="0"/>
          <a:cs typeface="黑体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0F0F0"/>
          </a:solidFill>
          <a:latin typeface="Futura Std Heavy" charset="0"/>
          <a:ea typeface="黑体" charset="0"/>
          <a:cs typeface="黑体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F0F0F0"/>
          </a:solidFill>
          <a:latin typeface="Futura Std Heavy" charset="0"/>
          <a:ea typeface="黑体" charset="0"/>
          <a:cs typeface="黑体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utura Std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utura Std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utura Std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Futura Std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4" Type="http://schemas.openxmlformats.org/officeDocument/2006/relationships/image" Target="../media/image120.png"/><Relationship Id="rId5" Type="http://schemas.openxmlformats.org/officeDocument/2006/relationships/image" Target="../media/image121.png"/><Relationship Id="rId6" Type="http://schemas.openxmlformats.org/officeDocument/2006/relationships/image" Target="../media/image122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4" Type="http://schemas.openxmlformats.org/officeDocument/2006/relationships/image" Target="../media/image124.png"/><Relationship Id="rId5" Type="http://schemas.openxmlformats.org/officeDocument/2006/relationships/image" Target="../media/image125.png"/><Relationship Id="rId6" Type="http://schemas.openxmlformats.org/officeDocument/2006/relationships/image" Target="../media/image126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8.emf"/><Relationship Id="rId5" Type="http://schemas.openxmlformats.org/officeDocument/2006/relationships/image" Target="../media/image21.emf"/><Relationship Id="rId6" Type="http://schemas.openxmlformats.org/officeDocument/2006/relationships/image" Target="../media/image23.emf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jpe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6.emf"/><Relationship Id="rId13" Type="http://schemas.openxmlformats.org/officeDocument/2006/relationships/image" Target="../media/image27.png"/><Relationship Id="rId14" Type="http://schemas.openxmlformats.org/officeDocument/2006/relationships/image" Target="../media/image28.emf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emf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emf"/><Relationship Id="rId8" Type="http://schemas.openxmlformats.org/officeDocument/2006/relationships/image" Target="../media/image22.png"/><Relationship Id="rId9" Type="http://schemas.openxmlformats.org/officeDocument/2006/relationships/image" Target="../media/image23.emf"/><Relationship Id="rId10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9" Type="http://schemas.openxmlformats.org/officeDocument/2006/relationships/image" Target="../media/image41.jpeg"/><Relationship Id="rId10" Type="http://schemas.openxmlformats.org/officeDocument/2006/relationships/image" Target="../media/image42.emf"/><Relationship Id="rId11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emf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63" Type="http://schemas.openxmlformats.org/officeDocument/2006/relationships/image" Target="../media/image104.jpeg"/><Relationship Id="rId50" Type="http://schemas.openxmlformats.org/officeDocument/2006/relationships/image" Target="../media/image91.emf"/><Relationship Id="rId51" Type="http://schemas.openxmlformats.org/officeDocument/2006/relationships/image" Target="../media/image92.emf"/><Relationship Id="rId52" Type="http://schemas.openxmlformats.org/officeDocument/2006/relationships/image" Target="../media/image93.emf"/><Relationship Id="rId53" Type="http://schemas.openxmlformats.org/officeDocument/2006/relationships/image" Target="../media/image94.emf"/><Relationship Id="rId54" Type="http://schemas.openxmlformats.org/officeDocument/2006/relationships/image" Target="../media/image95.png"/><Relationship Id="rId55" Type="http://schemas.openxmlformats.org/officeDocument/2006/relationships/image" Target="../media/image96.png"/><Relationship Id="rId56" Type="http://schemas.openxmlformats.org/officeDocument/2006/relationships/image" Target="../media/image97.jpeg"/><Relationship Id="rId57" Type="http://schemas.openxmlformats.org/officeDocument/2006/relationships/image" Target="../media/image98.png"/><Relationship Id="rId58" Type="http://schemas.openxmlformats.org/officeDocument/2006/relationships/image" Target="../media/image99.png"/><Relationship Id="rId59" Type="http://schemas.openxmlformats.org/officeDocument/2006/relationships/image" Target="../media/image100.png"/><Relationship Id="rId40" Type="http://schemas.openxmlformats.org/officeDocument/2006/relationships/image" Target="../media/image81.png"/><Relationship Id="rId41" Type="http://schemas.openxmlformats.org/officeDocument/2006/relationships/image" Target="../media/image82.png"/><Relationship Id="rId42" Type="http://schemas.openxmlformats.org/officeDocument/2006/relationships/image" Target="../media/image83.emf"/><Relationship Id="rId43" Type="http://schemas.openxmlformats.org/officeDocument/2006/relationships/image" Target="../media/image84.jpeg"/><Relationship Id="rId44" Type="http://schemas.openxmlformats.org/officeDocument/2006/relationships/image" Target="../media/image85.jpeg"/><Relationship Id="rId45" Type="http://schemas.openxmlformats.org/officeDocument/2006/relationships/image" Target="../media/image86.png"/><Relationship Id="rId46" Type="http://schemas.openxmlformats.org/officeDocument/2006/relationships/image" Target="../media/image87.png"/><Relationship Id="rId47" Type="http://schemas.openxmlformats.org/officeDocument/2006/relationships/image" Target="../media/image88.jpeg"/><Relationship Id="rId48" Type="http://schemas.openxmlformats.org/officeDocument/2006/relationships/image" Target="../media/image89.jpeg"/><Relationship Id="rId49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30" Type="http://schemas.openxmlformats.org/officeDocument/2006/relationships/image" Target="../media/image71.png"/><Relationship Id="rId31" Type="http://schemas.openxmlformats.org/officeDocument/2006/relationships/image" Target="../media/image72.png"/><Relationship Id="rId32" Type="http://schemas.openxmlformats.org/officeDocument/2006/relationships/image" Target="../media/image73.png"/><Relationship Id="rId33" Type="http://schemas.openxmlformats.org/officeDocument/2006/relationships/image" Target="../media/image74.jpeg"/><Relationship Id="rId34" Type="http://schemas.openxmlformats.org/officeDocument/2006/relationships/image" Target="../media/image75.png"/><Relationship Id="rId35" Type="http://schemas.openxmlformats.org/officeDocument/2006/relationships/image" Target="../media/image76.png"/><Relationship Id="rId36" Type="http://schemas.openxmlformats.org/officeDocument/2006/relationships/image" Target="../media/image77.png"/><Relationship Id="rId37" Type="http://schemas.openxmlformats.org/officeDocument/2006/relationships/image" Target="../media/image78.jpeg"/><Relationship Id="rId38" Type="http://schemas.openxmlformats.org/officeDocument/2006/relationships/image" Target="../media/image79.png"/><Relationship Id="rId39" Type="http://schemas.openxmlformats.org/officeDocument/2006/relationships/image" Target="../media/image8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Relationship Id="rId24" Type="http://schemas.openxmlformats.org/officeDocument/2006/relationships/image" Target="../media/image65.png"/><Relationship Id="rId25" Type="http://schemas.openxmlformats.org/officeDocument/2006/relationships/image" Target="../media/image66.jpeg"/><Relationship Id="rId26" Type="http://schemas.openxmlformats.org/officeDocument/2006/relationships/image" Target="../media/image67.png"/><Relationship Id="rId27" Type="http://schemas.openxmlformats.org/officeDocument/2006/relationships/image" Target="../media/image68.png"/><Relationship Id="rId28" Type="http://schemas.openxmlformats.org/officeDocument/2006/relationships/image" Target="../media/image69.png"/><Relationship Id="rId29" Type="http://schemas.openxmlformats.org/officeDocument/2006/relationships/image" Target="../media/image70.png"/><Relationship Id="rId60" Type="http://schemas.openxmlformats.org/officeDocument/2006/relationships/image" Target="../media/image101.png"/><Relationship Id="rId61" Type="http://schemas.openxmlformats.org/officeDocument/2006/relationships/image" Target="../media/image102.png"/><Relationship Id="rId62" Type="http://schemas.openxmlformats.org/officeDocument/2006/relationships/image" Target="../media/image103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108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4" Type="http://schemas.openxmlformats.org/officeDocument/2006/relationships/image" Target="../media/image112.png"/><Relationship Id="rId5" Type="http://schemas.openxmlformats.org/officeDocument/2006/relationships/image" Target="../media/image113.png"/><Relationship Id="rId6" Type="http://schemas.openxmlformats.org/officeDocument/2006/relationships/image" Target="../media/image114.png"/><Relationship Id="rId7" Type="http://schemas.openxmlformats.org/officeDocument/2006/relationships/image" Target="../media/image115.png"/><Relationship Id="rId8" Type="http://schemas.openxmlformats.org/officeDocument/2006/relationships/image" Target="../media/image116.png"/><Relationship Id="rId9" Type="http://schemas.openxmlformats.org/officeDocument/2006/relationships/image" Target="../media/image117.png"/><Relationship Id="rId10" Type="http://schemas.openxmlformats.org/officeDocument/2006/relationships/image" Target="../media/image118.png"/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3" descr="cover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2230438"/>
            <a:ext cx="9144000" cy="12954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757" y="2453543"/>
            <a:ext cx="9194943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>
              <a:defRPr/>
            </a:pPr>
            <a:r>
              <a:rPr lang="en-US" altLang="zh-CN" sz="285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The </a:t>
            </a:r>
            <a:r>
              <a:rPr lang="en-US" altLang="zh-CN" sz="285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Power of </a:t>
            </a:r>
            <a:r>
              <a:rPr lang="en-US" altLang="zh-CN" sz="285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Enabling Technology</a:t>
            </a:r>
            <a:endParaRPr lang="en-US" altLang="zh-CN" sz="285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defTabSz="342900">
              <a:defRPr/>
            </a:pPr>
            <a:r>
              <a:rPr lang="en-US" altLang="zh-CN" sz="1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oTMS: Building </a:t>
            </a:r>
            <a:r>
              <a:rPr lang="en-US" altLang="zh-CN" sz="1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Connected Transport Network </a:t>
            </a:r>
            <a:r>
              <a:rPr lang="en-US" altLang="zh-CN" sz="1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zh-CN" altLang="en-US" sz="1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2164" name="Picture 5" descr="[White] Logo - no sloga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12725"/>
            <a:ext cx="1404938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1520" y="1425222"/>
            <a:ext cx="8687466" cy="4018709"/>
            <a:chOff x="251520" y="1425222"/>
            <a:chExt cx="8687466" cy="4018709"/>
          </a:xfrm>
        </p:grpSpPr>
        <p:sp>
          <p:nvSpPr>
            <p:cNvPr id="13" name="矩形 12"/>
            <p:cNvSpPr/>
            <p:nvPr/>
          </p:nvSpPr>
          <p:spPr>
            <a:xfrm>
              <a:off x="7308304" y="1425223"/>
              <a:ext cx="1630682" cy="411420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4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Consignee view</a:t>
              </a:r>
              <a:endParaRPr kumimoji="1" lang="zh-CN" alt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51520" y="1425222"/>
              <a:ext cx="8554461" cy="4018709"/>
              <a:chOff x="251520" y="1425222"/>
              <a:chExt cx="8554461" cy="4018709"/>
            </a:xfrm>
          </p:grpSpPr>
          <p:pic>
            <p:nvPicPr>
              <p:cNvPr id="5" name="图片 4" descr="EPOD-driver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6192" y="2502217"/>
                <a:ext cx="1365354" cy="20227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" name="图片 5" descr="EPOD-otms.pn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026218" y="2622229"/>
                <a:ext cx="2905822" cy="1359037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7" name="图片 6" descr="EPOD-otms.png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429123" y="2982269"/>
                <a:ext cx="2879185" cy="133962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8" name="矩形 7"/>
              <p:cNvSpPr/>
              <p:nvPr/>
            </p:nvSpPr>
            <p:spPr>
              <a:xfrm>
                <a:off x="251520" y="1425222"/>
                <a:ext cx="1774698" cy="411421"/>
              </a:xfrm>
              <a:prstGeom prst="rect">
                <a:avLst/>
              </a:prstGeom>
              <a:solidFill>
                <a:srgbClr val="EE6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kumimoji="1" lang="en-US" altLang="zh-CN" sz="1400" dirty="0">
                    <a:solidFill>
                      <a:prstClr val="white"/>
                    </a:solidFill>
                    <a:latin typeface="Helvetica" charset="0"/>
                    <a:ea typeface="Helvetica" charset="0"/>
                    <a:cs typeface="Helvetica" charset="0"/>
                  </a:rPr>
                  <a:t>Driver upload EPOD from KAKA</a:t>
                </a:r>
                <a:endParaRPr kumimoji="1" lang="zh-CN" altLang="en-US" sz="14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2663788" y="1425223"/>
                <a:ext cx="1630682" cy="411420"/>
              </a:xfrm>
              <a:prstGeom prst="rect">
                <a:avLst/>
              </a:prstGeom>
              <a:solidFill>
                <a:srgbClr val="EE6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kumimoji="1" lang="en-US" altLang="zh-CN" sz="1400" dirty="0">
                    <a:solidFill>
                      <a:prstClr val="white"/>
                    </a:solidFill>
                    <a:latin typeface="Helvetica" charset="0"/>
                    <a:ea typeface="Helvetica" charset="0"/>
                    <a:cs typeface="Helvetica" charset="0"/>
                  </a:rPr>
                  <a:t>Vendor checking &amp; accept</a:t>
                </a:r>
                <a:endParaRPr kumimoji="1" lang="zh-CN" altLang="en-US" sz="14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053374" y="1425223"/>
                <a:ext cx="1630682" cy="411420"/>
              </a:xfrm>
              <a:prstGeom prst="rect">
                <a:avLst/>
              </a:prstGeom>
              <a:solidFill>
                <a:srgbClr val="EE6A1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hangingPunct="0"/>
                <a:r>
                  <a:rPr kumimoji="1" lang="en-US" altLang="zh-CN" sz="1400" dirty="0" smtClean="0">
                    <a:solidFill>
                      <a:prstClr val="white"/>
                    </a:solidFill>
                    <a:latin typeface="Helvetica" charset="0"/>
                    <a:ea typeface="Helvetica" charset="0"/>
                    <a:cs typeface="Helvetica" charset="0"/>
                  </a:rPr>
                  <a:t>Client </a:t>
                </a:r>
                <a:r>
                  <a:rPr kumimoji="1" lang="en-US" altLang="zh-CN" sz="1400" dirty="0">
                    <a:solidFill>
                      <a:prstClr val="white"/>
                    </a:solidFill>
                    <a:latin typeface="Helvetica" charset="0"/>
                    <a:ea typeface="Helvetica" charset="0"/>
                    <a:cs typeface="Helvetica" charset="0"/>
                  </a:rPr>
                  <a:t>view</a:t>
                </a:r>
                <a:endParaRPr kumimoji="1" lang="zh-CN" altLang="en-US" sz="14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cxnSp>
            <p:nvCxnSpPr>
              <p:cNvPr id="11" name="直线箭头连接符 10"/>
              <p:cNvCxnSpPr>
                <a:stCxn id="8" idx="3"/>
                <a:endCxn id="9" idx="1"/>
              </p:cNvCxnSpPr>
              <p:nvPr/>
            </p:nvCxnSpPr>
            <p:spPr>
              <a:xfrm>
                <a:off x="2026218" y="1630933"/>
                <a:ext cx="637570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线箭头连接符 11"/>
              <p:cNvCxnSpPr>
                <a:stCxn id="9" idx="3"/>
                <a:endCxn id="10" idx="1"/>
              </p:cNvCxnSpPr>
              <p:nvPr/>
            </p:nvCxnSpPr>
            <p:spPr>
              <a:xfrm>
                <a:off x="4294470" y="1630933"/>
                <a:ext cx="758904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线箭头连接符 13"/>
              <p:cNvCxnSpPr>
                <a:stCxn id="10" idx="3"/>
                <a:endCxn id="13" idx="1"/>
              </p:cNvCxnSpPr>
              <p:nvPr/>
            </p:nvCxnSpPr>
            <p:spPr>
              <a:xfrm>
                <a:off x="6684056" y="1630933"/>
                <a:ext cx="624248" cy="0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5" name="图片 14" descr="IMG_4129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41310" y="2502217"/>
                <a:ext cx="1364671" cy="202274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cxnSp>
            <p:nvCxnSpPr>
              <p:cNvPr id="17" name="直线箭头连接符 16"/>
              <p:cNvCxnSpPr>
                <a:stCxn id="8" idx="2"/>
                <a:endCxn id="5" idx="0"/>
              </p:cNvCxnSpPr>
              <p:nvPr/>
            </p:nvCxnSpPr>
            <p:spPr>
              <a:xfrm>
                <a:off x="1138869" y="1836643"/>
                <a:ext cx="0" cy="665574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线箭头连接符 18"/>
              <p:cNvCxnSpPr>
                <a:stCxn id="9" idx="2"/>
                <a:endCxn id="6" idx="0"/>
              </p:cNvCxnSpPr>
              <p:nvPr/>
            </p:nvCxnSpPr>
            <p:spPr>
              <a:xfrm>
                <a:off x="3479129" y="1836643"/>
                <a:ext cx="0" cy="785586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线箭头连接符 20"/>
              <p:cNvCxnSpPr>
                <a:stCxn id="10" idx="2"/>
                <a:endCxn id="7" idx="0"/>
              </p:cNvCxnSpPr>
              <p:nvPr/>
            </p:nvCxnSpPr>
            <p:spPr>
              <a:xfrm>
                <a:off x="5868715" y="1836643"/>
                <a:ext cx="1" cy="1145626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线箭头连接符 22"/>
              <p:cNvCxnSpPr>
                <a:stCxn id="13" idx="2"/>
                <a:endCxn id="15" idx="0"/>
              </p:cNvCxnSpPr>
              <p:nvPr/>
            </p:nvCxnSpPr>
            <p:spPr>
              <a:xfrm>
                <a:off x="8123645" y="1836643"/>
                <a:ext cx="1" cy="665574"/>
              </a:xfrm>
              <a:prstGeom prst="straightConnector1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圆角矩形 26"/>
              <p:cNvSpPr/>
              <p:nvPr/>
            </p:nvSpPr>
            <p:spPr>
              <a:xfrm>
                <a:off x="1388577" y="4681931"/>
                <a:ext cx="6856816" cy="762000"/>
              </a:xfrm>
              <a:prstGeom prst="round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hangingPunct="0">
                  <a:spcAft>
                    <a:spcPts val="600"/>
                  </a:spcAft>
                </a:pPr>
                <a:r>
                  <a:rPr kumimoji="1" lang="en-US" altLang="zh-CN" sz="1600" b="1" dirty="0" smtClean="0">
                    <a:solidFill>
                      <a:srgbClr val="191919"/>
                    </a:solidFill>
                    <a:latin typeface="Helvetica" charset="0"/>
                    <a:ea typeface="Helvetica" charset="0"/>
                    <a:cs typeface="Helvetica" charset="0"/>
                  </a:rPr>
                  <a:t>Geo-location, time,  Geo-fencing limitation option</a:t>
                </a:r>
              </a:p>
              <a:p>
                <a:pPr eaLnBrk="0" hangingPunct="0">
                  <a:spcAft>
                    <a:spcPts val="600"/>
                  </a:spcAft>
                </a:pPr>
                <a:r>
                  <a:rPr lang="en-US" altLang="zh-CN" sz="1600" b="1" dirty="0">
                    <a:solidFill>
                      <a:srgbClr val="191919"/>
                    </a:solidFill>
                    <a:latin typeface="Helvetica" charset="0"/>
                    <a:ea typeface="Helvetica" charset="0"/>
                    <a:cs typeface="Helvetica" charset="0"/>
                  </a:rPr>
                  <a:t>Reduced </a:t>
                </a:r>
                <a:r>
                  <a:rPr lang="en-US" altLang="zh-CN" sz="1600" b="1" dirty="0" smtClean="0">
                    <a:solidFill>
                      <a:srgbClr val="191919"/>
                    </a:solidFill>
                    <a:latin typeface="Helvetica" charset="0"/>
                    <a:ea typeface="Helvetica" charset="0"/>
                    <a:cs typeface="Helvetica" charset="0"/>
                  </a:rPr>
                  <a:t>90% workload to collect &amp; verify POD</a:t>
                </a:r>
              </a:p>
              <a:p>
                <a:pPr eaLnBrk="0" hangingPunct="0">
                  <a:spcAft>
                    <a:spcPts val="600"/>
                  </a:spcAft>
                </a:pPr>
                <a:r>
                  <a:rPr lang="en-US" altLang="zh-CN" sz="1600" b="1" dirty="0" smtClean="0">
                    <a:solidFill>
                      <a:srgbClr val="191919"/>
                    </a:solidFill>
                    <a:latin typeface="Helvetica" charset="0"/>
                    <a:ea typeface="Helvetica" charset="0"/>
                    <a:cs typeface="Helvetica" charset="0"/>
                  </a:rPr>
                  <a:t>Faster Billing</a:t>
                </a:r>
                <a:endParaRPr lang="zh-CN" altLang="en-US" sz="1600" b="1" dirty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</p:grpSp>
      <p:sp>
        <p:nvSpPr>
          <p:cNvPr id="26" name="矩形 26"/>
          <p:cNvSpPr/>
          <p:nvPr/>
        </p:nvSpPr>
        <p:spPr>
          <a:xfrm>
            <a:off x="0" y="356198"/>
            <a:ext cx="9144000" cy="523220"/>
          </a:xfrm>
          <a:prstGeom prst="rect">
            <a:avLst/>
          </a:prstGeom>
          <a:solidFill>
            <a:srgbClr val="EE6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Speed up order to cash</a:t>
            </a:r>
            <a:endParaRPr lang="zh-CN" alt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0" y="356197"/>
            <a:ext cx="4477508" cy="52322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Instant </a:t>
            </a:r>
            <a:r>
              <a:rPr kumimoji="1" lang="en-US" altLang="zh-CN" sz="2800" b="1" dirty="0" err="1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ePOD</a:t>
            </a:r>
            <a:r>
              <a:rPr kumimoji="1" lang="en-US" altLang="zh-CN" sz="2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 from Driver</a:t>
            </a:r>
            <a:endParaRPr kumimoji="1" lang="en-US" altLang="zh-CN" sz="2800" b="1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58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51520" y="1417340"/>
            <a:ext cx="8986962" cy="3861904"/>
            <a:chOff x="251520" y="1417340"/>
            <a:chExt cx="8986962" cy="3861904"/>
          </a:xfrm>
        </p:grpSpPr>
        <p:sp>
          <p:nvSpPr>
            <p:cNvPr id="17" name="矩形 4"/>
            <p:cNvSpPr/>
            <p:nvPr/>
          </p:nvSpPr>
          <p:spPr>
            <a:xfrm>
              <a:off x="251520" y="1417340"/>
              <a:ext cx="1630800" cy="514842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Consignee check orders </a:t>
              </a:r>
              <a:endParaRPr kumimoji="1" lang="zh-CN" altLang="en-US" sz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8" name="矩形 5"/>
            <p:cNvSpPr/>
            <p:nvPr/>
          </p:nvSpPr>
          <p:spPr>
            <a:xfrm>
              <a:off x="2504890" y="1417341"/>
              <a:ext cx="2041726" cy="509343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Consignee generate QR code as delivery info</a:t>
              </a:r>
              <a:endParaRPr kumimoji="1" lang="zh-CN" altLang="en-US" sz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9" name="矩形 6"/>
            <p:cNvSpPr/>
            <p:nvPr/>
          </p:nvSpPr>
          <p:spPr>
            <a:xfrm>
              <a:off x="5004166" y="1417341"/>
              <a:ext cx="1630682" cy="509343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Driver check discrepancy</a:t>
              </a:r>
              <a:endParaRPr kumimoji="1" lang="zh-CN" altLang="en-US" sz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0" name="直线箭头连接符 7"/>
            <p:cNvCxnSpPr>
              <a:stCxn id="17" idx="3"/>
              <a:endCxn id="18" idx="1"/>
            </p:cNvCxnSpPr>
            <p:nvPr/>
          </p:nvCxnSpPr>
          <p:spPr>
            <a:xfrm flipV="1">
              <a:off x="1882320" y="1672013"/>
              <a:ext cx="622570" cy="274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线箭头连接符 8"/>
            <p:cNvCxnSpPr>
              <a:stCxn id="18" idx="3"/>
              <a:endCxn id="19" idx="1"/>
            </p:cNvCxnSpPr>
            <p:nvPr/>
          </p:nvCxnSpPr>
          <p:spPr>
            <a:xfrm>
              <a:off x="4546616" y="1672011"/>
              <a:ext cx="457550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9"/>
            <p:cNvSpPr/>
            <p:nvPr/>
          </p:nvSpPr>
          <p:spPr>
            <a:xfrm>
              <a:off x="7282920" y="1417341"/>
              <a:ext cx="1630682" cy="509343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2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Driver confirm </a:t>
              </a:r>
              <a:endParaRPr kumimoji="1" lang="zh-CN" altLang="en-US" sz="12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23" name="直线箭头连接符 10"/>
            <p:cNvCxnSpPr>
              <a:stCxn id="19" idx="3"/>
              <a:endCxn id="22" idx="1"/>
            </p:cNvCxnSpPr>
            <p:nvPr/>
          </p:nvCxnSpPr>
          <p:spPr>
            <a:xfrm>
              <a:off x="6634848" y="1672011"/>
              <a:ext cx="648072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1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545" y="2077413"/>
              <a:ext cx="1476649" cy="2193000"/>
            </a:xfrm>
            <a:prstGeom prst="rect">
              <a:avLst/>
            </a:prstGeom>
          </p:spPr>
        </p:pic>
        <p:pic>
          <p:nvPicPr>
            <p:cNvPr id="26" name="图片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1785" y="2077413"/>
              <a:ext cx="1471376" cy="2193000"/>
            </a:xfrm>
            <a:prstGeom prst="rect">
              <a:avLst/>
            </a:prstGeom>
          </p:spPr>
        </p:pic>
        <p:pic>
          <p:nvPicPr>
            <p:cNvPr id="27" name="图片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8251" y="2077413"/>
              <a:ext cx="1480275" cy="2193000"/>
            </a:xfrm>
            <a:prstGeom prst="rect">
              <a:avLst/>
            </a:prstGeom>
          </p:spPr>
        </p:pic>
        <p:pic>
          <p:nvPicPr>
            <p:cNvPr id="28" name="图片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7005" y="2077413"/>
              <a:ext cx="1480275" cy="2193000"/>
            </a:xfrm>
            <a:prstGeom prst="rect">
              <a:avLst/>
            </a:prstGeom>
          </p:spPr>
        </p:pic>
        <p:sp>
          <p:nvSpPr>
            <p:cNvPr id="11" name="圆角矩形 10"/>
            <p:cNvSpPr/>
            <p:nvPr/>
          </p:nvSpPr>
          <p:spPr>
            <a:xfrm>
              <a:off x="1088714" y="4517244"/>
              <a:ext cx="8149768" cy="762000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>
                <a:spcAft>
                  <a:spcPts val="600"/>
                </a:spcAft>
              </a:pPr>
              <a:r>
                <a:rPr kumimoji="1" lang="en-US" altLang="zh-CN" sz="1600" b="1" dirty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Faster &amp; Secure method to close </a:t>
              </a:r>
              <a:r>
                <a:rPr kumimoji="1" lang="en-US" altLang="zh-CN" sz="1600" b="1" dirty="0" smtClean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shipments</a:t>
              </a:r>
            </a:p>
            <a:p>
              <a:pPr eaLnBrk="0" hangingPunct="0">
                <a:spcAft>
                  <a:spcPts val="600"/>
                </a:spcAft>
              </a:pPr>
              <a:r>
                <a:rPr kumimoji="1" lang="en-US" altLang="zh-CN" sz="1600" b="1" dirty="0" smtClean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Control warehouse &amp; hub – transport handover </a:t>
              </a:r>
            </a:p>
            <a:p>
              <a:pPr eaLnBrk="0" hangingPunct="0">
                <a:spcAft>
                  <a:spcPts val="600"/>
                </a:spcAft>
              </a:pPr>
              <a:r>
                <a:rPr kumimoji="1" lang="en-US" altLang="zh-CN" sz="1600" b="1" dirty="0" smtClean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Control </a:t>
              </a:r>
              <a:r>
                <a:rPr kumimoji="1" lang="en-US" altLang="zh-CN" sz="1600" b="1" dirty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distributor territory</a:t>
              </a:r>
              <a:r>
                <a:rPr kumimoji="1" lang="zh-CN" altLang="en-US" sz="1600" b="1" dirty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kumimoji="1" lang="en-US" altLang="zh-CN" sz="1600" b="1" dirty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- Distributor </a:t>
              </a:r>
              <a:r>
                <a:rPr kumimoji="1" lang="en-US" altLang="zh-CN" sz="1600" b="1" dirty="0" smtClean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accountability</a:t>
              </a:r>
              <a:endParaRPr kumimoji="1" lang="en-US" altLang="zh-CN" sz="1600" b="1" dirty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0" y="356198"/>
            <a:ext cx="9144000" cy="523220"/>
          </a:xfrm>
          <a:prstGeom prst="rect">
            <a:avLst/>
          </a:prstGeom>
          <a:solidFill>
            <a:srgbClr val="EE6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Secure Bi-Party Goods Handover</a:t>
            </a:r>
            <a:endParaRPr lang="zh-CN" alt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0" y="356197"/>
            <a:ext cx="2581156" cy="52322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Go Paperless </a:t>
            </a:r>
            <a:endParaRPr kumimoji="1" lang="en-US" altLang="zh-CN" sz="2800" b="1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225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5524500" y="971550"/>
            <a:ext cx="0" cy="4246563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558088" y="971550"/>
            <a:ext cx="0" cy="4246563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33825" y="971550"/>
            <a:ext cx="0" cy="4246563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06575" y="971550"/>
            <a:ext cx="0" cy="4246563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765" name="Title 1"/>
          <p:cNvSpPr>
            <a:spLocks noGrp="1"/>
          </p:cNvSpPr>
          <p:nvPr>
            <p:ph type="ctrTitle"/>
          </p:nvPr>
        </p:nvSpPr>
        <p:spPr>
          <a:xfrm>
            <a:off x="236306" y="184151"/>
            <a:ext cx="8460019" cy="400050"/>
          </a:xfrm>
        </p:spPr>
        <p:txBody>
          <a:bodyPr/>
          <a:lstStyle/>
          <a:p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oTMS </a:t>
            </a:r>
            <a:r>
              <a:rPr lang="en-US" altLang="en-US" dirty="0" smtClean="0">
                <a:latin typeface="Helvetica" charset="0"/>
                <a:ea typeface="Helvetica" charset="0"/>
                <a:cs typeface="Helvetica" charset="0"/>
              </a:rPr>
              <a:t>Benefits </a:t>
            </a:r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All Users </a:t>
            </a:r>
          </a:p>
        </p:txBody>
      </p:sp>
      <p:sp>
        <p:nvSpPr>
          <p:cNvPr id="6" name="文本框 17"/>
          <p:cNvSpPr txBox="1"/>
          <p:nvPr/>
        </p:nvSpPr>
        <p:spPr bwMode="auto">
          <a:xfrm>
            <a:off x="1825624" y="1035558"/>
            <a:ext cx="204787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Retailer &amp; Manufacturers</a:t>
            </a:r>
            <a:endParaRPr lang="zh-CN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7767" name="文本框 22"/>
          <p:cNvSpPr txBox="1">
            <a:spLocks noChangeArrowheads="1"/>
          </p:cNvSpPr>
          <p:nvPr/>
        </p:nvSpPr>
        <p:spPr bwMode="auto">
          <a:xfrm>
            <a:off x="547594" y="1053846"/>
            <a:ext cx="9717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595959"/>
                </a:solidFill>
                <a:latin typeface="Helvetica" charset="0"/>
                <a:ea typeface="Helvetica" charset="0"/>
                <a:cs typeface="Helvetica" charset="0"/>
              </a:rPr>
              <a:t>Consignee</a:t>
            </a:r>
            <a:endParaRPr lang="zh-CN" altLang="en-US" sz="1200" b="1" dirty="0">
              <a:solidFill>
                <a:srgbClr val="59595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7768" name="文本框 18"/>
          <p:cNvSpPr txBox="1">
            <a:spLocks noChangeArrowheads="1"/>
          </p:cNvSpPr>
          <p:nvPr/>
        </p:nvSpPr>
        <p:spPr bwMode="auto">
          <a:xfrm>
            <a:off x="4311547" y="1035558"/>
            <a:ext cx="8098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595959"/>
                </a:solidFill>
                <a:latin typeface="Helvetica" charset="0"/>
                <a:ea typeface="Helvetica" charset="0"/>
                <a:cs typeface="Helvetica" charset="0"/>
              </a:rPr>
              <a:t>3PL/TSP</a:t>
            </a:r>
            <a:endParaRPr lang="zh-CN" altLang="en-US" sz="1200" b="1" dirty="0">
              <a:solidFill>
                <a:srgbClr val="59595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7769" name="Picture 11"/>
          <p:cNvSpPr>
            <a:spLocks noChangeAspect="1"/>
          </p:cNvSpPr>
          <p:nvPr/>
        </p:nvSpPr>
        <p:spPr bwMode="auto">
          <a:xfrm>
            <a:off x="3449638" y="936625"/>
            <a:ext cx="484187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7770" name="Picture 13"/>
          <p:cNvSpPr>
            <a:spLocks noChangeAspect="1"/>
          </p:cNvSpPr>
          <p:nvPr/>
        </p:nvSpPr>
        <p:spPr bwMode="auto">
          <a:xfrm>
            <a:off x="5283200" y="906463"/>
            <a:ext cx="574675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7771" name="文本框 21"/>
          <p:cNvSpPr txBox="1">
            <a:spLocks noChangeArrowheads="1"/>
          </p:cNvSpPr>
          <p:nvPr/>
        </p:nvSpPr>
        <p:spPr bwMode="auto">
          <a:xfrm>
            <a:off x="7914372" y="1044702"/>
            <a:ext cx="7120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595959"/>
                </a:solidFill>
                <a:latin typeface="Helvetica" charset="0"/>
                <a:ea typeface="Helvetica" charset="0"/>
                <a:cs typeface="Helvetica" charset="0"/>
              </a:rPr>
              <a:t>Drivers</a:t>
            </a:r>
            <a:endParaRPr lang="zh-CN" altLang="en-US" sz="1200" b="1" dirty="0">
              <a:solidFill>
                <a:srgbClr val="59595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6200" name="TextBox 18"/>
          <p:cNvSpPr txBox="1">
            <a:spLocks noChangeArrowheads="1"/>
          </p:cNvSpPr>
          <p:nvPr/>
        </p:nvSpPr>
        <p:spPr bwMode="auto">
          <a:xfrm>
            <a:off x="15060" y="4233496"/>
            <a:ext cx="3858441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Reduce inventory through in-transit visibility</a:t>
            </a:r>
          </a:p>
        </p:txBody>
      </p:sp>
      <p:sp>
        <p:nvSpPr>
          <p:cNvPr id="136201" name="TextBox 19"/>
          <p:cNvSpPr txBox="1">
            <a:spLocks noChangeArrowheads="1"/>
          </p:cNvSpPr>
          <p:nvPr/>
        </p:nvSpPr>
        <p:spPr bwMode="auto">
          <a:xfrm>
            <a:off x="1838235" y="3733852"/>
            <a:ext cx="5710510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 smtClean="0">
                <a:latin typeface="Helvetica" charset="0"/>
                <a:ea typeface="Helvetica" charset="0"/>
                <a:cs typeface="Helvetica" charset="0"/>
              </a:rPr>
              <a:t>Improve customer service levels</a:t>
            </a:r>
          </a:p>
        </p:txBody>
      </p:sp>
      <p:sp>
        <p:nvSpPr>
          <p:cNvPr id="136203" name="Rectangle 21"/>
          <p:cNvSpPr>
            <a:spLocks noChangeArrowheads="1"/>
          </p:cNvSpPr>
          <p:nvPr/>
        </p:nvSpPr>
        <p:spPr bwMode="auto">
          <a:xfrm>
            <a:off x="1830935" y="3250813"/>
            <a:ext cx="3676651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Integrated tariff &amp; billing </a:t>
            </a:r>
            <a:r>
              <a:rPr lang="en-US" altLang="en-US" sz="1400" b="1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0.5 -</a:t>
            </a:r>
            <a:r>
              <a:rPr lang="en-US" altLang="en-US" sz="1400" b="1" dirty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2 % of </a:t>
            </a:r>
            <a:r>
              <a:rPr lang="en-US" altLang="en-US" sz="1400" b="1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cost</a:t>
            </a:r>
            <a:endParaRPr lang="en-US" altLang="en-US" sz="1400" b="1" dirty="0">
              <a:solidFill>
                <a:srgbClr val="19191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6204" name="Rectangle 22"/>
          <p:cNvSpPr>
            <a:spLocks noChangeArrowheads="1"/>
          </p:cNvSpPr>
          <p:nvPr/>
        </p:nvSpPr>
        <p:spPr bwMode="auto">
          <a:xfrm>
            <a:off x="3925882" y="2163412"/>
            <a:ext cx="3632206" cy="52322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Cut 15-30 days of net working capital 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through auto </a:t>
            </a:r>
            <a:r>
              <a:rPr lang="en-US" sz="1400" dirty="0" err="1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ePOD</a:t>
            </a:r>
            <a:r>
              <a:rPr 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 &amp; billing</a:t>
            </a:r>
            <a:endParaRPr lang="en-US" sz="1400" dirty="0">
              <a:solidFill>
                <a:srgbClr val="19191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6205" name="Rectangle 23"/>
          <p:cNvSpPr>
            <a:spLocks noChangeArrowheads="1"/>
          </p:cNvSpPr>
          <p:nvPr/>
        </p:nvSpPr>
        <p:spPr bwMode="auto">
          <a:xfrm>
            <a:off x="1838235" y="1390956"/>
            <a:ext cx="2011363" cy="73866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Cut 1-4 </a:t>
            </a:r>
            <a:r>
              <a:rPr lang="en-US" sz="1400" b="1" dirty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days from order to cash cycle </a:t>
            </a:r>
            <a:r>
              <a:rPr lang="en-US" sz="1400" dirty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by instant </a:t>
            </a:r>
            <a:r>
              <a:rPr 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e-POD</a:t>
            </a:r>
            <a:endParaRPr lang="en-US" sz="1400" dirty="0">
              <a:solidFill>
                <a:srgbClr val="19191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6206" name="Rectangle 24"/>
          <p:cNvSpPr>
            <a:spLocks noChangeArrowheads="1"/>
          </p:cNvSpPr>
          <p:nvPr/>
        </p:nvSpPr>
        <p:spPr bwMode="auto">
          <a:xfrm>
            <a:off x="4702834" y="4699930"/>
            <a:ext cx="4107791" cy="31985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Instant deployment @ </a:t>
            </a:r>
            <a:r>
              <a:rPr 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no </a:t>
            </a:r>
            <a:r>
              <a:rPr lang="en-US" sz="1400" dirty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cost</a:t>
            </a:r>
          </a:p>
        </p:txBody>
      </p:sp>
      <p:sp>
        <p:nvSpPr>
          <p:cNvPr id="136207" name="Rectangle 25"/>
          <p:cNvSpPr>
            <a:spLocks noChangeArrowheads="1"/>
          </p:cNvSpPr>
          <p:nvPr/>
        </p:nvSpPr>
        <p:spPr bwMode="auto">
          <a:xfrm>
            <a:off x="1814811" y="4697611"/>
            <a:ext cx="2848695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Fast </a:t>
            </a:r>
            <a:r>
              <a:rPr lang="en-US" sz="1400" dirty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deployment, ROI &lt; 6 </a:t>
            </a:r>
            <a:r>
              <a:rPr 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months</a:t>
            </a:r>
            <a:endParaRPr lang="en-US" sz="1400" dirty="0">
              <a:solidFill>
                <a:srgbClr val="19191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36208" name="Rectangle 26"/>
          <p:cNvSpPr>
            <a:spLocks noChangeArrowheads="1"/>
          </p:cNvSpPr>
          <p:nvPr/>
        </p:nvSpPr>
        <p:spPr bwMode="auto">
          <a:xfrm>
            <a:off x="1838235" y="2788160"/>
            <a:ext cx="3669351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Reduce admin cost RMB 1-4/shipment</a:t>
            </a:r>
            <a:endParaRPr lang="en-US" sz="1400" b="1" dirty="0">
              <a:solidFill>
                <a:srgbClr val="19191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7782" name="文本框 18"/>
          <p:cNvSpPr txBox="1">
            <a:spLocks noChangeArrowheads="1"/>
          </p:cNvSpPr>
          <p:nvPr/>
        </p:nvSpPr>
        <p:spPr bwMode="auto">
          <a:xfrm>
            <a:off x="5719490" y="1035558"/>
            <a:ext cx="1699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1200" b="1" dirty="0" smtClean="0">
                <a:solidFill>
                  <a:srgbClr val="595959"/>
                </a:solidFill>
                <a:latin typeface="Helvetica" charset="0"/>
                <a:ea typeface="Helvetica" charset="0"/>
                <a:cs typeface="Helvetica" charset="0"/>
              </a:rPr>
              <a:t>Trucking Companies</a:t>
            </a:r>
            <a:endParaRPr lang="zh-CN" altLang="en-US" sz="1200" b="1" dirty="0">
              <a:solidFill>
                <a:srgbClr val="595959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47663" y="1322388"/>
            <a:ext cx="8462962" cy="0"/>
          </a:xfrm>
          <a:prstGeom prst="line">
            <a:avLst/>
          </a:prstGeom>
          <a:ln>
            <a:solidFill>
              <a:srgbClr val="2B303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543" y="677260"/>
            <a:ext cx="363273" cy="32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095" y="696212"/>
            <a:ext cx="268126" cy="29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8"/>
          <p:cNvSpPr txBox="1">
            <a:spLocks noChangeArrowheads="1"/>
          </p:cNvSpPr>
          <p:nvPr/>
        </p:nvSpPr>
        <p:spPr bwMode="auto">
          <a:xfrm>
            <a:off x="0" y="3724708"/>
            <a:ext cx="1765302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dirty="0" smtClean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rPr>
              <a:t>Optimize resources</a:t>
            </a:r>
          </a:p>
        </p:txBody>
      </p:sp>
      <p:pic>
        <p:nvPicPr>
          <p:cNvPr id="2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1672" y="675850"/>
            <a:ext cx="401456" cy="321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7683" y="704319"/>
            <a:ext cx="434375" cy="29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3789" y="690311"/>
            <a:ext cx="353219" cy="3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7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3" descr="cover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0" name="Picture 3" descr="cover1.jpg"/>
          <p:cNvSpPr>
            <a:spLocks noChangeAspect="1"/>
          </p:cNvSpPr>
          <p:nvPr/>
        </p:nvSpPr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0" y="2230438"/>
            <a:ext cx="9144000" cy="12954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53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812" name="矩形 2"/>
          <p:cNvSpPr>
            <a:spLocks noChangeArrowheads="1"/>
          </p:cNvSpPr>
          <p:nvPr/>
        </p:nvSpPr>
        <p:spPr bwMode="auto">
          <a:xfrm>
            <a:off x="88900" y="2530475"/>
            <a:ext cx="891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4000">
                <a:solidFill>
                  <a:schemeClr val="bg1"/>
                </a:solidFill>
                <a:latin typeface="微软雅黑" charset="0"/>
              </a:rPr>
              <a:t>THANK YOU</a:t>
            </a:r>
            <a:endParaRPr lang="zh-CN" altLang="en-US" sz="4000" b="1">
              <a:solidFill>
                <a:schemeClr val="bg1"/>
              </a:solidFill>
              <a:latin typeface="微软雅黑" charset="0"/>
              <a:ea typeface="微软雅黑" charset="0"/>
              <a:cs typeface="Adobe 黑体 Std R" charset="-122"/>
            </a:endParaRPr>
          </a:p>
        </p:txBody>
      </p:sp>
      <p:pic>
        <p:nvPicPr>
          <p:cNvPr id="119813" name="Picture 5" descr="[White] Logo - no slogan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945063"/>
            <a:ext cx="1404938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7380" y="210225"/>
            <a:ext cx="8723840" cy="400039"/>
          </a:xfrm>
        </p:spPr>
        <p:txBody>
          <a:bodyPr/>
          <a:lstStyle/>
          <a:p>
            <a:r>
              <a:rPr lang="en-US" altLang="en-US" smtClean="0">
                <a:latin typeface="Helvetica" charset="0"/>
                <a:ea typeface="Helvetica" charset="0"/>
                <a:cs typeface="Helvetica" charset="0"/>
              </a:rPr>
              <a:t>Chinese trucking remains </a:t>
            </a:r>
            <a:r>
              <a:rPr lang="en-US" altLang="en-US" dirty="0" smtClean="0">
                <a:latin typeface="Helvetica" charset="0"/>
                <a:ea typeface="Helvetica" charset="0"/>
                <a:cs typeface="Helvetica" charset="0"/>
              </a:rPr>
              <a:t>fragmented &amp; inefficient</a:t>
            </a:r>
            <a:endParaRPr lang="zh-CN" altLang="en-US" dirty="0"/>
          </a:p>
        </p:txBody>
      </p:sp>
      <p:grpSp>
        <p:nvGrpSpPr>
          <p:cNvPr id="4" name="组合 8"/>
          <p:cNvGrpSpPr>
            <a:grpSpLocks/>
          </p:cNvGrpSpPr>
          <p:nvPr/>
        </p:nvGrpSpPr>
        <p:grpSpPr bwMode="auto">
          <a:xfrm>
            <a:off x="432880" y="819150"/>
            <a:ext cx="8150205" cy="1971947"/>
            <a:chOff x="497651" y="1953154"/>
            <a:chExt cx="8148718" cy="1971617"/>
          </a:xfrm>
        </p:grpSpPr>
        <p:sp>
          <p:nvSpPr>
            <p:cNvPr id="5" name="饼图 30"/>
            <p:cNvSpPr/>
            <p:nvPr/>
          </p:nvSpPr>
          <p:spPr>
            <a:xfrm>
              <a:off x="7008368" y="1953154"/>
              <a:ext cx="1439599" cy="1439622"/>
            </a:xfrm>
            <a:prstGeom prst="pie">
              <a:avLst>
                <a:gd name="adj1" fmla="val 0"/>
                <a:gd name="adj2" fmla="val 20156712"/>
              </a:avLst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6" name="椭圆 24"/>
            <p:cNvSpPr/>
            <p:nvPr/>
          </p:nvSpPr>
          <p:spPr>
            <a:xfrm>
              <a:off x="7079792" y="2024580"/>
              <a:ext cx="1296751" cy="1296770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kumimoji="1" lang="en-US" altLang="zh-CN" dirty="0">
                  <a:latin typeface="Helvetica" charset="0"/>
                  <a:ea typeface="Helvetica" charset="0"/>
                  <a:cs typeface="Helvetica" charset="0"/>
                </a:rPr>
                <a:t>16M</a:t>
              </a:r>
            </a:p>
          </p:txBody>
        </p:sp>
        <p:sp>
          <p:nvSpPr>
            <p:cNvPr id="7" name="文本框 2"/>
            <p:cNvSpPr txBox="1">
              <a:spLocks noChangeArrowheads="1"/>
            </p:cNvSpPr>
            <p:nvPr/>
          </p:nvSpPr>
          <p:spPr bwMode="auto">
            <a:xfrm>
              <a:off x="497651" y="3463183"/>
              <a:ext cx="1728430" cy="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CN" sz="1200" b="1" dirty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RMB 4.25 trillion </a:t>
              </a:r>
              <a:r>
                <a:rPr lang="en-US" altLang="zh-CN" sz="1200" dirty="0" smtClean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industry</a:t>
              </a:r>
              <a:endParaRPr lang="en-US" altLang="zh-CN" sz="1200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" name="文本框 17"/>
            <p:cNvSpPr txBox="1">
              <a:spLocks noChangeArrowheads="1"/>
            </p:cNvSpPr>
            <p:nvPr/>
          </p:nvSpPr>
          <p:spPr bwMode="auto">
            <a:xfrm>
              <a:off x="2532521" y="3447846"/>
              <a:ext cx="1923526" cy="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kumimoji="1" lang="en-US" altLang="zh-CN" sz="1200" dirty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Licensed carriers </a:t>
              </a:r>
              <a:endParaRPr kumimoji="1" lang="en-US" altLang="zh-CN" sz="12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ctr" eaLnBrk="1" hangingPunct="1"/>
              <a:r>
                <a:rPr kumimoji="1" lang="en-US" altLang="zh-CN" sz="1200" b="1" dirty="0" smtClean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+</a:t>
              </a:r>
              <a:r>
                <a:rPr kumimoji="1" lang="en-US" altLang="zh-CN" sz="1200" b="1" dirty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2.5m </a:t>
              </a:r>
              <a:r>
                <a:rPr kumimoji="1" lang="en-US" altLang="zh-CN" sz="1200" b="1" dirty="0" smtClean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freight brokers</a:t>
              </a:r>
              <a:endParaRPr kumimoji="1" lang="zh-CN" altLang="en-US" sz="1200" b="1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9" name="文本框 18"/>
            <p:cNvSpPr txBox="1">
              <a:spLocks noChangeArrowheads="1"/>
            </p:cNvSpPr>
            <p:nvPr/>
          </p:nvSpPr>
          <p:spPr bwMode="auto">
            <a:xfrm>
              <a:off x="4991434" y="3463183"/>
              <a:ext cx="1229821" cy="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kumimoji="1" lang="en-US" altLang="zh-CN" sz="1200" b="1" dirty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Top 10         </a:t>
              </a:r>
              <a:r>
                <a:rPr kumimoji="1" lang="en-US" altLang="zh-CN" sz="1200" dirty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market share</a:t>
              </a:r>
              <a:endParaRPr kumimoji="1" lang="zh-CN" altLang="en-US" sz="1200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0" name="文本框 19"/>
            <p:cNvSpPr txBox="1">
              <a:spLocks noChangeArrowheads="1"/>
            </p:cNvSpPr>
            <p:nvPr/>
          </p:nvSpPr>
          <p:spPr bwMode="auto">
            <a:xfrm>
              <a:off x="6810819" y="3463183"/>
              <a:ext cx="1835550" cy="46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CN" sz="1200" dirty="0" smtClean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Heavy trucks </a:t>
              </a:r>
              <a:endParaRPr lang="en-US" altLang="zh-CN" sz="1200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endParaRPr>
            </a:p>
            <a:p>
              <a:pPr algn="ctr" eaLnBrk="1" hangingPunct="1"/>
              <a:r>
                <a:rPr lang="en-US" altLang="zh-CN" sz="1200" b="1" dirty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85% driver</a:t>
              </a:r>
              <a:r>
                <a:rPr lang="zh-CN" altLang="en-US" sz="1200" b="1" dirty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lang="en-US" altLang="zh-CN" sz="1200" b="1" dirty="0">
                  <a:solidFill>
                    <a:srgbClr val="393F47"/>
                  </a:solidFill>
                  <a:latin typeface="Helvetica" charset="0"/>
                  <a:ea typeface="Helvetica" charset="0"/>
                  <a:cs typeface="Helvetica" charset="0"/>
                </a:rPr>
                <a:t>owned</a:t>
              </a:r>
              <a:endParaRPr lang="zh-CN" altLang="en-US" sz="1200" b="1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1" name="饼图 27"/>
            <p:cNvSpPr/>
            <p:nvPr/>
          </p:nvSpPr>
          <p:spPr>
            <a:xfrm>
              <a:off x="642067" y="1953154"/>
              <a:ext cx="1439600" cy="1439622"/>
            </a:xfrm>
            <a:prstGeom prst="pie">
              <a:avLst>
                <a:gd name="adj1" fmla="val 0"/>
                <a:gd name="adj2" fmla="val 8858829"/>
              </a:avLst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2" name="椭圆 21"/>
            <p:cNvSpPr/>
            <p:nvPr/>
          </p:nvSpPr>
          <p:spPr>
            <a:xfrm>
              <a:off x="713492" y="2024580"/>
              <a:ext cx="1296750" cy="129677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kumimoji="1" lang="en-US" altLang="zh-CN" dirty="0">
                  <a:latin typeface="Helvetica" charset="0"/>
                  <a:ea typeface="Helvetica" charset="0"/>
                  <a:cs typeface="Helvetica" charset="0"/>
                </a:rPr>
                <a:t>6.7%</a:t>
              </a:r>
            </a:p>
            <a:p>
              <a:pPr algn="ctr">
                <a:defRPr/>
              </a:pPr>
              <a:r>
                <a:rPr kumimoji="1" lang="zh-CN" altLang="zh-CN" sz="1800" dirty="0">
                  <a:latin typeface="Helvetica" charset="0"/>
                  <a:ea typeface="Helvetica" charset="0"/>
                  <a:cs typeface="Helvetica" charset="0"/>
                </a:rPr>
                <a:t>o</a:t>
              </a:r>
              <a:r>
                <a:rPr kumimoji="1" lang="en-US" altLang="zh-CN" sz="1800" dirty="0">
                  <a:latin typeface="Helvetica" charset="0"/>
                  <a:ea typeface="Helvetica" charset="0"/>
                  <a:cs typeface="Helvetica" charset="0"/>
                </a:rPr>
                <a:t>f</a:t>
              </a:r>
              <a:r>
                <a:rPr kumimoji="1" lang="zh-CN" altLang="en-US" sz="1800" dirty="0">
                  <a:latin typeface="Helvetica" charset="0"/>
                  <a:ea typeface="Helvetica" charset="0"/>
                  <a:cs typeface="Helvetica" charset="0"/>
                </a:rPr>
                <a:t> </a:t>
              </a:r>
              <a:r>
                <a:rPr kumimoji="1" lang="en-US" altLang="zh-CN" sz="1800" dirty="0">
                  <a:latin typeface="Helvetica" charset="0"/>
                  <a:ea typeface="Helvetica" charset="0"/>
                  <a:cs typeface="Helvetica" charset="0"/>
                </a:rPr>
                <a:t>GDP</a:t>
              </a:r>
              <a:endParaRPr kumimoji="1" lang="zh-CN" altLang="en-US" sz="18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3" name="饼图 28"/>
            <p:cNvSpPr/>
            <p:nvPr/>
          </p:nvSpPr>
          <p:spPr>
            <a:xfrm>
              <a:off x="2773691" y="1953154"/>
              <a:ext cx="1441187" cy="1439622"/>
            </a:xfrm>
            <a:prstGeom prst="pie">
              <a:avLst>
                <a:gd name="adj1" fmla="val 0"/>
                <a:gd name="adj2" fmla="val 11602464"/>
              </a:avLst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4" name="椭圆 22"/>
            <p:cNvSpPr/>
            <p:nvPr/>
          </p:nvSpPr>
          <p:spPr>
            <a:xfrm>
              <a:off x="2846702" y="2024580"/>
              <a:ext cx="1295164" cy="1296770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kumimoji="1" lang="en-US" altLang="zh-CN" dirty="0" smtClean="0">
                  <a:latin typeface="Helvetica" charset="0"/>
                  <a:ea typeface="Helvetica" charset="0"/>
                  <a:cs typeface="Helvetica" charset="0"/>
                </a:rPr>
                <a:t>789,000</a:t>
              </a:r>
              <a:endParaRPr kumimoji="1" lang="en-US" altLang="zh-CN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5" name="饼图 29"/>
            <p:cNvSpPr/>
            <p:nvPr/>
          </p:nvSpPr>
          <p:spPr>
            <a:xfrm>
              <a:off x="4886267" y="1953154"/>
              <a:ext cx="1439600" cy="1439622"/>
            </a:xfrm>
            <a:prstGeom prst="pi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kumimoji="1" lang="zh-CN" altLang="en-US" sz="160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6" name="椭圆 23"/>
            <p:cNvSpPr/>
            <p:nvPr/>
          </p:nvSpPr>
          <p:spPr>
            <a:xfrm>
              <a:off x="4957692" y="2024580"/>
              <a:ext cx="1296750" cy="1296770"/>
            </a:xfrm>
            <a:prstGeom prst="ellipse">
              <a:avLst/>
            </a:prstGeom>
            <a:solidFill>
              <a:srgbClr val="F7964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kumimoji="1" lang="en-US" altLang="zh-CN" dirty="0">
                  <a:latin typeface="Helvetica" charset="0"/>
                  <a:ea typeface="Helvetica" charset="0"/>
                  <a:cs typeface="Helvetica" charset="0"/>
                </a:rPr>
                <a:t>1.8%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07250" y="2886346"/>
            <a:ext cx="4330700" cy="1790219"/>
            <a:chOff x="4607250" y="2886346"/>
            <a:chExt cx="4330700" cy="1790219"/>
          </a:xfrm>
        </p:grpSpPr>
        <p:sp>
          <p:nvSpPr>
            <p:cNvPr id="18" name="矩形 17"/>
            <p:cNvSpPr/>
            <p:nvPr/>
          </p:nvSpPr>
          <p:spPr>
            <a:xfrm>
              <a:off x="4607250" y="2886346"/>
              <a:ext cx="4330700" cy="179021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673600" y="2897459"/>
              <a:ext cx="2465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Helvetica" charset="0"/>
                  <a:ea typeface="Helvetica" charset="0"/>
                  <a:cs typeface="Helvetica" charset="0"/>
                </a:rPr>
                <a:t>Emerging Market - China</a:t>
              </a:r>
              <a:endParaRPr lang="zh-CN" alt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4737105" y="3331262"/>
              <a:ext cx="2338598" cy="50744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mtClean="0">
                  <a:latin typeface="Helvetica" charset="0"/>
                  <a:ea typeface="Helvetica" charset="0"/>
                  <a:cs typeface="Helvetica" charset="0"/>
                </a:rPr>
                <a:t>Empty Capacity &gt;50</a:t>
              </a:r>
              <a:r>
                <a:rPr lang="en-US" altLang="zh-CN" sz="1400" dirty="0" smtClean="0">
                  <a:latin typeface="Helvetica" charset="0"/>
                  <a:ea typeface="Helvetica" charset="0"/>
                  <a:cs typeface="Helvetica" charset="0"/>
                </a:rPr>
                <a:t>%**</a:t>
              </a:r>
              <a:endParaRPr lang="zh-CN" alt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9906" y="3249562"/>
              <a:ext cx="1600200" cy="110490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4680543" y="3919435"/>
              <a:ext cx="4184114" cy="720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1200" dirty="0" smtClean="0">
                  <a:latin typeface="Helvetica" charset="0"/>
                  <a:ea typeface="Helvetica" charset="0"/>
                  <a:cs typeface="Helvetica" charset="0"/>
                </a:rPr>
                <a:t>P&amp;L responsibility on drivers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200" dirty="0" smtClean="0">
                  <a:latin typeface="Helvetica" charset="0"/>
                  <a:ea typeface="Helvetica" charset="0"/>
                  <a:cs typeface="Helvetica" charset="0"/>
                </a:rPr>
                <a:t>Low </a:t>
              </a:r>
              <a:r>
                <a:rPr lang="en-US" altLang="zh-CN" sz="1200" dirty="0">
                  <a:latin typeface="Helvetica" charset="0"/>
                  <a:ea typeface="Helvetica" charset="0"/>
                  <a:cs typeface="Helvetica" charset="0"/>
                </a:rPr>
                <a:t>asset </a:t>
              </a:r>
              <a:r>
                <a:rPr lang="en-US" altLang="zh-CN" sz="1200" dirty="0" smtClean="0">
                  <a:latin typeface="Helvetica" charset="0"/>
                  <a:ea typeface="Helvetica" charset="0"/>
                  <a:cs typeface="Helvetica" charset="0"/>
                </a:rPr>
                <a:t>velocity - fixed backhaul rates</a:t>
              </a:r>
            </a:p>
            <a:p>
              <a:pPr>
                <a:lnSpc>
                  <a:spcPct val="110000"/>
                </a:lnSpc>
              </a:pPr>
              <a:r>
                <a:rPr lang="en-US" altLang="zh-CN" sz="1200" b="1" dirty="0" smtClean="0">
                  <a:latin typeface="Helvetica" charset="0"/>
                  <a:ea typeface="Helvetica" charset="0"/>
                  <a:cs typeface="Helvetica" charset="0"/>
                </a:rPr>
                <a:t>Increasing costs &amp; slowing economy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28600" y="2886346"/>
            <a:ext cx="4263189" cy="1790219"/>
            <a:chOff x="228600" y="2886346"/>
            <a:chExt cx="4263189" cy="1790219"/>
          </a:xfrm>
        </p:grpSpPr>
        <p:sp>
          <p:nvSpPr>
            <p:cNvPr id="17" name="矩形 16"/>
            <p:cNvSpPr/>
            <p:nvPr/>
          </p:nvSpPr>
          <p:spPr>
            <a:xfrm>
              <a:off x="228600" y="2886346"/>
              <a:ext cx="4263189" cy="179021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2900" y="2897459"/>
              <a:ext cx="25603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 smtClean="0">
                  <a:latin typeface="Helvetica" charset="0"/>
                  <a:ea typeface="Helvetica" charset="0"/>
                  <a:cs typeface="Helvetica" charset="0"/>
                </a:rPr>
                <a:t>Mature Markets – Europe</a:t>
              </a:r>
              <a:endParaRPr lang="zh-CN" altLang="en-US" sz="16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32634" y="3307510"/>
              <a:ext cx="2223616" cy="49642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smtClean="0">
                  <a:latin typeface="Helvetica" charset="0"/>
                  <a:ea typeface="Helvetica" charset="0"/>
                  <a:cs typeface="Helvetica" charset="0"/>
                </a:rPr>
                <a:t>Empty Capacity: 23</a:t>
              </a:r>
              <a:r>
                <a:rPr lang="en-US" altLang="zh-CN" sz="1400" dirty="0" smtClean="0">
                  <a:latin typeface="Helvetica" charset="0"/>
                  <a:ea typeface="Helvetica" charset="0"/>
                  <a:cs typeface="Helvetica" charset="0"/>
                </a:rPr>
                <a:t>%*</a:t>
              </a:r>
              <a:endParaRPr lang="zh-CN" alt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1675" y="2996515"/>
              <a:ext cx="1370114" cy="1525068"/>
            </a:xfrm>
            <a:prstGeom prst="rect">
              <a:avLst/>
            </a:prstGeom>
          </p:spPr>
        </p:pic>
        <p:sp>
          <p:nvSpPr>
            <p:cNvPr id="25" name="文本框 44"/>
            <p:cNvSpPr txBox="1"/>
            <p:nvPr/>
          </p:nvSpPr>
          <p:spPr>
            <a:xfrm>
              <a:off x="281183" y="3919435"/>
              <a:ext cx="2411238" cy="7571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1200" dirty="0" smtClean="0">
                  <a:latin typeface="Helvetica" charset="0"/>
                  <a:ea typeface="Helvetica" charset="0"/>
                  <a:cs typeface="Helvetica" charset="0"/>
                </a:rPr>
                <a:t>Carrier asset-managed networks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1200" dirty="0" smtClean="0">
                  <a:latin typeface="Helvetica" charset="0"/>
                  <a:ea typeface="Helvetica" charset="0"/>
                  <a:cs typeface="Helvetica" charset="0"/>
                </a:rPr>
                <a:t>Spot rates &amp; dynamic allocations</a:t>
              </a:r>
            </a:p>
            <a:p>
              <a:pPr eaLnBrk="1" hangingPunct="1">
                <a:lnSpc>
                  <a:spcPct val="120000"/>
                </a:lnSpc>
              </a:pPr>
              <a:endParaRPr lang="en-US" altLang="zh-CN" sz="1200" dirty="0" smtClean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26" name="文本框 44"/>
          <p:cNvSpPr txBox="1"/>
          <p:nvPr/>
        </p:nvSpPr>
        <p:spPr>
          <a:xfrm>
            <a:off x="4753836" y="4811976"/>
            <a:ext cx="4184114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CN" sz="1200" dirty="0" smtClean="0">
                <a:latin typeface="Helvetica" charset="0"/>
                <a:ea typeface="Helvetica" charset="0"/>
                <a:cs typeface="Helvetica" charset="0"/>
              </a:rPr>
              <a:t>*   UK market – , Eurostat McKinnon 2014</a:t>
            </a:r>
          </a:p>
          <a:p>
            <a:pPr>
              <a:lnSpc>
                <a:spcPct val="110000"/>
              </a:lnSpc>
            </a:pPr>
            <a:r>
              <a:rPr lang="en-US" altLang="zh-CN" sz="1200" dirty="0" smtClean="0">
                <a:latin typeface="Helvetica" charset="0"/>
                <a:ea typeface="Helvetica" charset="0"/>
                <a:cs typeface="Helvetica" charset="0"/>
              </a:rPr>
              <a:t>** China Purchasing &amp; Logistics Federation - 2014</a:t>
            </a:r>
          </a:p>
        </p:txBody>
      </p:sp>
    </p:spTree>
    <p:extLst>
      <p:ext uri="{BB962C8B-B14F-4D97-AF65-F5344CB8AC3E}">
        <p14:creationId xmlns:p14="http://schemas.microsoft.com/office/powerpoint/2010/main" val="62895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669553" y="866277"/>
            <a:ext cx="329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Helvetica" charset="0"/>
                <a:ea typeface="Helvetica" charset="0"/>
                <a:cs typeface="Helvetica" charset="0"/>
              </a:rPr>
              <a:t>Mature Market </a:t>
            </a:r>
            <a:r>
              <a:rPr lang="en-US" altLang="zh-CN" sz="1600" b="1" smtClean="0">
                <a:latin typeface="Helvetica" charset="0"/>
                <a:ea typeface="Helvetica" charset="0"/>
                <a:cs typeface="Helvetica" charset="0"/>
              </a:rPr>
              <a:t>(Europe &amp; USA)</a:t>
            </a:r>
            <a:endParaRPr lang="zh-CN" altLang="en-US" sz="16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2134" y="356940"/>
            <a:ext cx="8519010" cy="400039"/>
          </a:xfrm>
        </p:spPr>
        <p:txBody>
          <a:bodyPr/>
          <a:lstStyle/>
          <a:p>
            <a:r>
              <a:rPr lang="en-US" altLang="zh-CN" dirty="0" smtClean="0">
                <a:latin typeface="Helvetica" charset="0"/>
                <a:ea typeface="Helvetica" charset="0"/>
                <a:cs typeface="Helvetica" charset="0"/>
              </a:rPr>
              <a:t>IT Evolution Journey in Different Markets</a:t>
            </a:r>
            <a:endParaRPr lang="zh-CN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08754" y="1326786"/>
            <a:ext cx="1480103" cy="1012990"/>
            <a:chOff x="483878" y="1528535"/>
            <a:chExt cx="1438279" cy="1012990"/>
          </a:xfrm>
        </p:grpSpPr>
        <p:sp>
          <p:nvSpPr>
            <p:cNvPr id="4" name="Freeform 133"/>
            <p:cNvSpPr>
              <a:spLocks noEditPoints="1"/>
            </p:cNvSpPr>
            <p:nvPr/>
          </p:nvSpPr>
          <p:spPr bwMode="auto">
            <a:xfrm>
              <a:off x="766626" y="1528535"/>
              <a:ext cx="761728" cy="705213"/>
            </a:xfrm>
            <a:custGeom>
              <a:avLst/>
              <a:gdLst>
                <a:gd name="T0" fmla="*/ 168 w 267"/>
                <a:gd name="T1" fmla="*/ 33 h 213"/>
                <a:gd name="T2" fmla="*/ 170 w 267"/>
                <a:gd name="T3" fmla="*/ 12 h 213"/>
                <a:gd name="T4" fmla="*/ 180 w 267"/>
                <a:gd name="T5" fmla="*/ 0 h 213"/>
                <a:gd name="T6" fmla="*/ 267 w 267"/>
                <a:gd name="T7" fmla="*/ 0 h 213"/>
                <a:gd name="T8" fmla="*/ 267 w 267"/>
                <a:gd name="T9" fmla="*/ 201 h 213"/>
                <a:gd name="T10" fmla="*/ 258 w 267"/>
                <a:gd name="T11" fmla="*/ 213 h 213"/>
                <a:gd name="T12" fmla="*/ 170 w 267"/>
                <a:gd name="T13" fmla="*/ 213 h 213"/>
                <a:gd name="T14" fmla="*/ 170 w 267"/>
                <a:gd name="T15" fmla="*/ 173 h 213"/>
                <a:gd name="T16" fmla="*/ 121 w 267"/>
                <a:gd name="T17" fmla="*/ 173 h 213"/>
                <a:gd name="T18" fmla="*/ 132 w 267"/>
                <a:gd name="T19" fmla="*/ 194 h 213"/>
                <a:gd name="T20" fmla="*/ 40 w 267"/>
                <a:gd name="T21" fmla="*/ 213 h 213"/>
                <a:gd name="T22" fmla="*/ 55 w 267"/>
                <a:gd name="T23" fmla="*/ 194 h 213"/>
                <a:gd name="T24" fmla="*/ 12 w 267"/>
                <a:gd name="T25" fmla="*/ 173 h 213"/>
                <a:gd name="T26" fmla="*/ 0 w 267"/>
                <a:gd name="T27" fmla="*/ 161 h 213"/>
                <a:gd name="T28" fmla="*/ 0 w 267"/>
                <a:gd name="T29" fmla="*/ 33 h 213"/>
                <a:gd name="T30" fmla="*/ 12 w 267"/>
                <a:gd name="T31" fmla="*/ 33 h 213"/>
                <a:gd name="T32" fmla="*/ 59 w 267"/>
                <a:gd name="T33" fmla="*/ 133 h 213"/>
                <a:gd name="T34" fmla="*/ 47 w 267"/>
                <a:gd name="T35" fmla="*/ 97 h 213"/>
                <a:gd name="T36" fmla="*/ 47 w 267"/>
                <a:gd name="T37" fmla="*/ 133 h 213"/>
                <a:gd name="T38" fmla="*/ 132 w 267"/>
                <a:gd name="T39" fmla="*/ 133 h 213"/>
                <a:gd name="T40" fmla="*/ 118 w 267"/>
                <a:gd name="T41" fmla="*/ 71 h 213"/>
                <a:gd name="T42" fmla="*/ 118 w 267"/>
                <a:gd name="T43" fmla="*/ 133 h 213"/>
                <a:gd name="T44" fmla="*/ 114 w 267"/>
                <a:gd name="T45" fmla="*/ 133 h 213"/>
                <a:gd name="T46" fmla="*/ 102 w 267"/>
                <a:gd name="T47" fmla="*/ 111 h 213"/>
                <a:gd name="T48" fmla="*/ 102 w 267"/>
                <a:gd name="T49" fmla="*/ 133 h 213"/>
                <a:gd name="T50" fmla="*/ 95 w 267"/>
                <a:gd name="T51" fmla="*/ 133 h 213"/>
                <a:gd name="T52" fmla="*/ 83 w 267"/>
                <a:gd name="T53" fmla="*/ 104 h 213"/>
                <a:gd name="T54" fmla="*/ 83 w 267"/>
                <a:gd name="T55" fmla="*/ 133 h 213"/>
                <a:gd name="T56" fmla="*/ 78 w 267"/>
                <a:gd name="T57" fmla="*/ 133 h 213"/>
                <a:gd name="T58" fmla="*/ 66 w 267"/>
                <a:gd name="T59" fmla="*/ 88 h 213"/>
                <a:gd name="T60" fmla="*/ 66 w 267"/>
                <a:gd name="T61" fmla="*/ 133 h 213"/>
                <a:gd name="T62" fmla="*/ 246 w 267"/>
                <a:gd name="T63" fmla="*/ 76 h 213"/>
                <a:gd name="T64" fmla="*/ 203 w 267"/>
                <a:gd name="T65" fmla="*/ 62 h 213"/>
                <a:gd name="T66" fmla="*/ 246 w 267"/>
                <a:gd name="T67" fmla="*/ 40 h 213"/>
                <a:gd name="T68" fmla="*/ 192 w 267"/>
                <a:gd name="T69" fmla="*/ 24 h 213"/>
                <a:gd name="T70" fmla="*/ 246 w 267"/>
                <a:gd name="T71" fmla="*/ 192 h 213"/>
                <a:gd name="T72" fmla="*/ 203 w 267"/>
                <a:gd name="T73" fmla="*/ 97 h 213"/>
                <a:gd name="T74" fmla="*/ 203 w 267"/>
                <a:gd name="T75" fmla="*/ 76 h 213"/>
                <a:gd name="T76" fmla="*/ 21 w 267"/>
                <a:gd name="T77" fmla="*/ 57 h 213"/>
                <a:gd name="T78" fmla="*/ 158 w 267"/>
                <a:gd name="T79" fmla="*/ 151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67" h="213">
                  <a:moveTo>
                    <a:pt x="12" y="33"/>
                  </a:moveTo>
                  <a:lnTo>
                    <a:pt x="168" y="33"/>
                  </a:lnTo>
                  <a:lnTo>
                    <a:pt x="170" y="33"/>
                  </a:lnTo>
                  <a:lnTo>
                    <a:pt x="170" y="12"/>
                  </a:lnTo>
                  <a:lnTo>
                    <a:pt x="170" y="0"/>
                  </a:lnTo>
                  <a:lnTo>
                    <a:pt x="180" y="0"/>
                  </a:lnTo>
                  <a:lnTo>
                    <a:pt x="258" y="0"/>
                  </a:lnTo>
                  <a:lnTo>
                    <a:pt x="267" y="0"/>
                  </a:lnTo>
                  <a:lnTo>
                    <a:pt x="267" y="12"/>
                  </a:lnTo>
                  <a:lnTo>
                    <a:pt x="267" y="201"/>
                  </a:lnTo>
                  <a:lnTo>
                    <a:pt x="267" y="213"/>
                  </a:lnTo>
                  <a:lnTo>
                    <a:pt x="258" y="213"/>
                  </a:lnTo>
                  <a:lnTo>
                    <a:pt x="180" y="213"/>
                  </a:lnTo>
                  <a:lnTo>
                    <a:pt x="170" y="213"/>
                  </a:lnTo>
                  <a:lnTo>
                    <a:pt x="170" y="201"/>
                  </a:lnTo>
                  <a:lnTo>
                    <a:pt x="170" y="173"/>
                  </a:lnTo>
                  <a:lnTo>
                    <a:pt x="168" y="173"/>
                  </a:lnTo>
                  <a:lnTo>
                    <a:pt x="121" y="173"/>
                  </a:lnTo>
                  <a:lnTo>
                    <a:pt x="121" y="194"/>
                  </a:lnTo>
                  <a:lnTo>
                    <a:pt x="132" y="194"/>
                  </a:lnTo>
                  <a:lnTo>
                    <a:pt x="132" y="213"/>
                  </a:lnTo>
                  <a:lnTo>
                    <a:pt x="40" y="213"/>
                  </a:lnTo>
                  <a:lnTo>
                    <a:pt x="40" y="194"/>
                  </a:lnTo>
                  <a:lnTo>
                    <a:pt x="55" y="194"/>
                  </a:lnTo>
                  <a:lnTo>
                    <a:pt x="55" y="173"/>
                  </a:lnTo>
                  <a:lnTo>
                    <a:pt x="12" y="173"/>
                  </a:lnTo>
                  <a:lnTo>
                    <a:pt x="0" y="173"/>
                  </a:lnTo>
                  <a:lnTo>
                    <a:pt x="0" y="161"/>
                  </a:lnTo>
                  <a:lnTo>
                    <a:pt x="0" y="45"/>
                  </a:lnTo>
                  <a:lnTo>
                    <a:pt x="0" y="33"/>
                  </a:lnTo>
                  <a:lnTo>
                    <a:pt x="12" y="33"/>
                  </a:lnTo>
                  <a:lnTo>
                    <a:pt x="12" y="33"/>
                  </a:lnTo>
                  <a:close/>
                  <a:moveTo>
                    <a:pt x="47" y="133"/>
                  </a:moveTo>
                  <a:lnTo>
                    <a:pt x="59" y="133"/>
                  </a:lnTo>
                  <a:lnTo>
                    <a:pt x="59" y="97"/>
                  </a:lnTo>
                  <a:lnTo>
                    <a:pt x="47" y="97"/>
                  </a:lnTo>
                  <a:lnTo>
                    <a:pt x="47" y="133"/>
                  </a:lnTo>
                  <a:lnTo>
                    <a:pt x="47" y="133"/>
                  </a:lnTo>
                  <a:close/>
                  <a:moveTo>
                    <a:pt x="118" y="133"/>
                  </a:moveTo>
                  <a:lnTo>
                    <a:pt x="132" y="133"/>
                  </a:lnTo>
                  <a:lnTo>
                    <a:pt x="132" y="71"/>
                  </a:lnTo>
                  <a:lnTo>
                    <a:pt x="118" y="71"/>
                  </a:lnTo>
                  <a:lnTo>
                    <a:pt x="118" y="133"/>
                  </a:lnTo>
                  <a:lnTo>
                    <a:pt x="118" y="133"/>
                  </a:lnTo>
                  <a:close/>
                  <a:moveTo>
                    <a:pt x="102" y="133"/>
                  </a:moveTo>
                  <a:lnTo>
                    <a:pt x="114" y="133"/>
                  </a:lnTo>
                  <a:lnTo>
                    <a:pt x="114" y="111"/>
                  </a:lnTo>
                  <a:lnTo>
                    <a:pt x="102" y="111"/>
                  </a:lnTo>
                  <a:lnTo>
                    <a:pt x="102" y="133"/>
                  </a:lnTo>
                  <a:lnTo>
                    <a:pt x="102" y="133"/>
                  </a:lnTo>
                  <a:close/>
                  <a:moveTo>
                    <a:pt x="83" y="133"/>
                  </a:moveTo>
                  <a:lnTo>
                    <a:pt x="95" y="133"/>
                  </a:lnTo>
                  <a:lnTo>
                    <a:pt x="95" y="104"/>
                  </a:lnTo>
                  <a:lnTo>
                    <a:pt x="83" y="104"/>
                  </a:lnTo>
                  <a:lnTo>
                    <a:pt x="83" y="133"/>
                  </a:lnTo>
                  <a:lnTo>
                    <a:pt x="83" y="133"/>
                  </a:lnTo>
                  <a:close/>
                  <a:moveTo>
                    <a:pt x="66" y="133"/>
                  </a:moveTo>
                  <a:lnTo>
                    <a:pt x="78" y="133"/>
                  </a:lnTo>
                  <a:lnTo>
                    <a:pt x="78" y="88"/>
                  </a:lnTo>
                  <a:lnTo>
                    <a:pt x="66" y="88"/>
                  </a:lnTo>
                  <a:lnTo>
                    <a:pt x="66" y="133"/>
                  </a:lnTo>
                  <a:lnTo>
                    <a:pt x="66" y="133"/>
                  </a:lnTo>
                  <a:close/>
                  <a:moveTo>
                    <a:pt x="203" y="76"/>
                  </a:moveTo>
                  <a:lnTo>
                    <a:pt x="246" y="76"/>
                  </a:lnTo>
                  <a:lnTo>
                    <a:pt x="246" y="62"/>
                  </a:lnTo>
                  <a:lnTo>
                    <a:pt x="203" y="62"/>
                  </a:lnTo>
                  <a:lnTo>
                    <a:pt x="203" y="40"/>
                  </a:lnTo>
                  <a:lnTo>
                    <a:pt x="246" y="40"/>
                  </a:lnTo>
                  <a:lnTo>
                    <a:pt x="246" y="24"/>
                  </a:lnTo>
                  <a:lnTo>
                    <a:pt x="192" y="24"/>
                  </a:lnTo>
                  <a:lnTo>
                    <a:pt x="192" y="192"/>
                  </a:lnTo>
                  <a:lnTo>
                    <a:pt x="246" y="192"/>
                  </a:lnTo>
                  <a:lnTo>
                    <a:pt x="246" y="97"/>
                  </a:lnTo>
                  <a:lnTo>
                    <a:pt x="203" y="97"/>
                  </a:lnTo>
                  <a:lnTo>
                    <a:pt x="203" y="76"/>
                  </a:lnTo>
                  <a:lnTo>
                    <a:pt x="203" y="76"/>
                  </a:lnTo>
                  <a:close/>
                  <a:moveTo>
                    <a:pt x="158" y="57"/>
                  </a:moveTo>
                  <a:lnTo>
                    <a:pt x="21" y="57"/>
                  </a:lnTo>
                  <a:lnTo>
                    <a:pt x="21" y="151"/>
                  </a:lnTo>
                  <a:lnTo>
                    <a:pt x="158" y="151"/>
                  </a:lnTo>
                  <a:lnTo>
                    <a:pt x="158" y="57"/>
                  </a:lnTo>
                  <a:close/>
                </a:path>
              </a:pathLst>
            </a:custGeom>
            <a:solidFill>
              <a:srgbClr val="F47F20"/>
            </a:solidFill>
            <a:ln>
              <a:noFill/>
            </a:ln>
            <a:ex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83878" y="2233748"/>
              <a:ext cx="14382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Helvetica" charset="0"/>
                  <a:ea typeface="Helvetica" charset="0"/>
                  <a:cs typeface="Helvetica" charset="0"/>
                </a:rPr>
                <a:t>Traditional TMS</a:t>
              </a:r>
              <a:endParaRPr lang="zh-CN" alt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447853" y="1345198"/>
            <a:ext cx="1194587" cy="976167"/>
            <a:chOff x="2217378" y="1058863"/>
            <a:chExt cx="1160831" cy="976167"/>
          </a:xfrm>
        </p:grpSpPr>
        <p:sp>
          <p:nvSpPr>
            <p:cNvPr id="7" name="Freeform 28"/>
            <p:cNvSpPr>
              <a:spLocks noEditPoints="1"/>
            </p:cNvSpPr>
            <p:nvPr/>
          </p:nvSpPr>
          <p:spPr bwMode="auto">
            <a:xfrm>
              <a:off x="2576874" y="1058863"/>
              <a:ext cx="384901" cy="668390"/>
            </a:xfrm>
            <a:custGeom>
              <a:avLst/>
              <a:gdLst>
                <a:gd name="T0" fmla="*/ 102 w 131"/>
                <a:gd name="T1" fmla="*/ 0 h 208"/>
                <a:gd name="T2" fmla="*/ 29 w 131"/>
                <a:gd name="T3" fmla="*/ 0 h 208"/>
                <a:gd name="T4" fmla="*/ 0 w 131"/>
                <a:gd name="T5" fmla="*/ 29 h 208"/>
                <a:gd name="T6" fmla="*/ 0 w 131"/>
                <a:gd name="T7" fmla="*/ 179 h 208"/>
                <a:gd name="T8" fmla="*/ 29 w 131"/>
                <a:gd name="T9" fmla="*/ 208 h 208"/>
                <a:gd name="T10" fmla="*/ 102 w 131"/>
                <a:gd name="T11" fmla="*/ 208 h 208"/>
                <a:gd name="T12" fmla="*/ 131 w 131"/>
                <a:gd name="T13" fmla="*/ 179 h 208"/>
                <a:gd name="T14" fmla="*/ 131 w 131"/>
                <a:gd name="T15" fmla="*/ 29 h 208"/>
                <a:gd name="T16" fmla="*/ 102 w 131"/>
                <a:gd name="T17" fmla="*/ 0 h 208"/>
                <a:gd name="T18" fmla="*/ 66 w 131"/>
                <a:gd name="T19" fmla="*/ 195 h 208"/>
                <a:gd name="T20" fmla="*/ 58 w 131"/>
                <a:gd name="T21" fmla="*/ 187 h 208"/>
                <a:gd name="T22" fmla="*/ 66 w 131"/>
                <a:gd name="T23" fmla="*/ 179 h 208"/>
                <a:gd name="T24" fmla="*/ 74 w 131"/>
                <a:gd name="T25" fmla="*/ 187 h 208"/>
                <a:gd name="T26" fmla="*/ 66 w 131"/>
                <a:gd name="T27" fmla="*/ 195 h 208"/>
                <a:gd name="T28" fmla="*/ 115 w 131"/>
                <a:gd name="T29" fmla="*/ 170 h 208"/>
                <a:gd name="T30" fmla="*/ 16 w 131"/>
                <a:gd name="T31" fmla="*/ 170 h 208"/>
                <a:gd name="T32" fmla="*/ 16 w 131"/>
                <a:gd name="T33" fmla="*/ 38 h 208"/>
                <a:gd name="T34" fmla="*/ 115 w 131"/>
                <a:gd name="T35" fmla="*/ 38 h 208"/>
                <a:gd name="T36" fmla="*/ 115 w 131"/>
                <a:gd name="T37" fmla="*/ 17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1" h="208">
                  <a:moveTo>
                    <a:pt x="102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195"/>
                    <a:pt x="13" y="208"/>
                    <a:pt x="29" y="208"/>
                  </a:cubicBezTo>
                  <a:cubicBezTo>
                    <a:pt x="102" y="208"/>
                    <a:pt x="102" y="208"/>
                    <a:pt x="102" y="208"/>
                  </a:cubicBezTo>
                  <a:cubicBezTo>
                    <a:pt x="118" y="208"/>
                    <a:pt x="131" y="195"/>
                    <a:pt x="131" y="179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3"/>
                    <a:pt x="118" y="0"/>
                    <a:pt x="102" y="0"/>
                  </a:cubicBezTo>
                  <a:close/>
                  <a:moveTo>
                    <a:pt x="66" y="195"/>
                  </a:moveTo>
                  <a:cubicBezTo>
                    <a:pt x="61" y="195"/>
                    <a:pt x="58" y="192"/>
                    <a:pt x="58" y="187"/>
                  </a:cubicBezTo>
                  <a:cubicBezTo>
                    <a:pt x="58" y="183"/>
                    <a:pt x="61" y="179"/>
                    <a:pt x="66" y="179"/>
                  </a:cubicBezTo>
                  <a:cubicBezTo>
                    <a:pt x="70" y="179"/>
                    <a:pt x="74" y="183"/>
                    <a:pt x="74" y="187"/>
                  </a:cubicBezTo>
                  <a:cubicBezTo>
                    <a:pt x="74" y="192"/>
                    <a:pt x="70" y="195"/>
                    <a:pt x="66" y="195"/>
                  </a:cubicBezTo>
                  <a:close/>
                  <a:moveTo>
                    <a:pt x="115" y="170"/>
                  </a:moveTo>
                  <a:cubicBezTo>
                    <a:pt x="16" y="170"/>
                    <a:pt x="16" y="170"/>
                    <a:pt x="16" y="170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15" y="38"/>
                    <a:pt x="115" y="38"/>
                    <a:pt x="115" y="38"/>
                  </a:cubicBezTo>
                  <a:lnTo>
                    <a:pt x="115" y="170"/>
                  </a:lnTo>
                  <a:close/>
                </a:path>
              </a:pathLst>
            </a:custGeom>
            <a:solidFill>
              <a:srgbClr val="F47F20"/>
            </a:solidFill>
            <a:ln>
              <a:noFill/>
            </a:ln>
            <a:extLst/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217378" y="1727253"/>
              <a:ext cx="11608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Helvetica" charset="0"/>
                  <a:ea typeface="Helvetica" charset="0"/>
                  <a:cs typeface="Helvetica" charset="0"/>
                </a:rPr>
                <a:t>Mobile Apps</a:t>
              </a:r>
              <a:endParaRPr lang="zh-CN" alt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52027" y="1250640"/>
            <a:ext cx="1319382" cy="1165282"/>
            <a:chOff x="3776789" y="869748"/>
            <a:chExt cx="1282099" cy="1165282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6789" y="869748"/>
              <a:ext cx="1186001" cy="100979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</p:pic>
        <p:sp>
          <p:nvSpPr>
            <p:cNvPr id="11" name="文本框 10"/>
            <p:cNvSpPr txBox="1"/>
            <p:nvPr/>
          </p:nvSpPr>
          <p:spPr>
            <a:xfrm>
              <a:off x="3817843" y="1727253"/>
              <a:ext cx="12410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 smtClean="0">
                  <a:latin typeface="Helvetica" charset="0"/>
                  <a:ea typeface="Helvetica" charset="0"/>
                  <a:cs typeface="Helvetica" charset="0"/>
                </a:rPr>
                <a:t>Cloud / SaaS</a:t>
              </a:r>
              <a:endParaRPr lang="zh-CN" altLang="en-US" sz="1400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15" name="右箭头 14"/>
          <p:cNvSpPr/>
          <p:nvPr/>
        </p:nvSpPr>
        <p:spPr>
          <a:xfrm>
            <a:off x="2490775" y="1590965"/>
            <a:ext cx="561980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74540" y="3333712"/>
            <a:ext cx="2690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Helvetica" charset="0"/>
                <a:ea typeface="Helvetica" charset="0"/>
                <a:cs typeface="Helvetica" charset="0"/>
              </a:rPr>
              <a:t>Emerging Market (China)</a:t>
            </a:r>
            <a:endParaRPr lang="zh-CN" altLang="en-US" sz="16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46" y="3748227"/>
            <a:ext cx="1687458" cy="154759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340373" y="4226622"/>
            <a:ext cx="6370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Helvetica" charset="0"/>
                <a:ea typeface="Helvetica" charset="0"/>
                <a:cs typeface="Helvetica" charset="0"/>
              </a:rPr>
              <a:t>Multi-layer outsourcing with little transparency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Helvetica" charset="0"/>
                <a:ea typeface="Helvetica" charset="0"/>
                <a:cs typeface="Helvetica" charset="0"/>
              </a:rPr>
              <a:t>Fragmented processes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latin typeface="Helvetica" charset="0"/>
                <a:ea typeface="Helvetica" charset="0"/>
                <a:cs typeface="Helvetica" charset="0"/>
              </a:rPr>
              <a:t>Unstructured “big data” – Excel No 1 TMS!</a:t>
            </a:r>
            <a:endParaRPr lang="en-US" altLang="zh-CN" sz="18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1" name="十字形 20"/>
          <p:cNvSpPr/>
          <p:nvPr/>
        </p:nvSpPr>
        <p:spPr>
          <a:xfrm>
            <a:off x="5002169" y="1546014"/>
            <a:ext cx="431287" cy="419045"/>
          </a:xfrm>
          <a:prstGeom prst="plus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2" name="右箭头 21"/>
          <p:cNvSpPr/>
          <p:nvPr/>
        </p:nvSpPr>
        <p:spPr>
          <a:xfrm rot="19476960">
            <a:off x="3147580" y="2525033"/>
            <a:ext cx="1989196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68765" y="3017913"/>
            <a:ext cx="51991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Acquire multi-party structured data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Standardize &amp; digitalize the processes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Collaborate –shipments &amp; assets</a:t>
            </a:r>
          </a:p>
        </p:txBody>
      </p:sp>
      <p:sp>
        <p:nvSpPr>
          <p:cNvPr id="24" name="右箭头 23"/>
          <p:cNvSpPr/>
          <p:nvPr/>
        </p:nvSpPr>
        <p:spPr>
          <a:xfrm rot="16200000">
            <a:off x="928327" y="2636497"/>
            <a:ext cx="680538" cy="4987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476657" y="2633751"/>
            <a:ext cx="1628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solidFill>
                  <a:schemeClr val="accent6">
                    <a:lumMod val="7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Effective optimization</a:t>
            </a:r>
          </a:p>
        </p:txBody>
      </p:sp>
      <p:sp>
        <p:nvSpPr>
          <p:cNvPr id="26" name="十角星 25"/>
          <p:cNvSpPr/>
          <p:nvPr/>
        </p:nvSpPr>
        <p:spPr>
          <a:xfrm>
            <a:off x="5135582" y="2388142"/>
            <a:ext cx="573415" cy="542393"/>
          </a:xfrm>
          <a:prstGeom prst="star10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latin typeface="Helvetica" charset="0"/>
                <a:ea typeface="Helvetica" charset="0"/>
                <a:cs typeface="Helvetica" charset="0"/>
              </a:rPr>
              <a:t>1</a:t>
            </a:r>
            <a:endParaRPr lang="zh-CN" alt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7" name="十角星 26"/>
          <p:cNvSpPr/>
          <p:nvPr/>
        </p:nvSpPr>
        <p:spPr>
          <a:xfrm>
            <a:off x="217595" y="2620418"/>
            <a:ext cx="573415" cy="542393"/>
          </a:xfrm>
          <a:prstGeom prst="star10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Helvetica" charset="0"/>
                <a:ea typeface="Helvetica" charset="0"/>
                <a:cs typeface="Helvetica" charset="0"/>
              </a:rPr>
              <a:t>2</a:t>
            </a:r>
            <a:endParaRPr lang="zh-CN" altLang="en-US" sz="2000" b="1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66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文本框 21"/>
          <p:cNvSpPr txBox="1">
            <a:spLocks noChangeArrowheads="1"/>
          </p:cNvSpPr>
          <p:nvPr/>
        </p:nvSpPr>
        <p:spPr bwMode="auto">
          <a:xfrm>
            <a:off x="2410649" y="214718"/>
            <a:ext cx="6733351" cy="523220"/>
          </a:xfrm>
          <a:prstGeom prst="rect">
            <a:avLst/>
          </a:prstGeom>
          <a:solidFill>
            <a:srgbClr val="EE6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zh-CN" sz="2800" b="1" dirty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CONNECTED </a:t>
            </a:r>
            <a:r>
              <a:rPr lang="en-US" altLang="zh-CN" sz="2800" b="1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TRANSPORT NETWORK</a:t>
            </a:r>
            <a:endParaRPr lang="zh-CN" altLang="en-US" sz="2800" b="1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34" name="文本框 4"/>
          <p:cNvSpPr txBox="1">
            <a:spLocks noChangeArrowheads="1"/>
          </p:cNvSpPr>
          <p:nvPr/>
        </p:nvSpPr>
        <p:spPr bwMode="auto">
          <a:xfrm>
            <a:off x="86309" y="1271113"/>
            <a:ext cx="4666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en-US" altLang="zh-CN" sz="1800" b="1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No. 1 and </a:t>
            </a:r>
            <a:r>
              <a:rPr kumimoji="1" lang="en-US" altLang="zh-CN" sz="1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fastest </a:t>
            </a:r>
            <a:r>
              <a:rPr kumimoji="1" lang="en-US" altLang="zh-CN" sz="1800" b="1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g</a:t>
            </a:r>
            <a:r>
              <a:rPr kumimoji="1" lang="en-US" altLang="zh-CN" sz="1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rowing cloud + mobile </a:t>
            </a:r>
            <a:r>
              <a:rPr kumimoji="1" lang="en-US" altLang="zh-CN" sz="1800" b="1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t</a:t>
            </a:r>
            <a:r>
              <a:rPr kumimoji="1" lang="en-US" altLang="zh-CN" sz="1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ransport </a:t>
            </a:r>
            <a:r>
              <a:rPr kumimoji="1" lang="en-US" altLang="zh-CN" sz="1800" b="1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m</a:t>
            </a:r>
            <a:r>
              <a:rPr kumimoji="1" lang="en-US" altLang="zh-CN" sz="1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anagement </a:t>
            </a:r>
            <a:r>
              <a:rPr kumimoji="1" lang="en-US" altLang="zh-CN" sz="1800" b="1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kumimoji="1" lang="en-US" altLang="zh-CN" sz="1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latform </a:t>
            </a:r>
            <a:r>
              <a:rPr kumimoji="1" lang="en-US" altLang="zh-CN" sz="1800" b="1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in </a:t>
            </a:r>
            <a:r>
              <a:rPr kumimoji="1" lang="en-US" altLang="zh-CN" sz="1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China</a:t>
            </a:r>
            <a:endParaRPr kumimoji="1" lang="en-US" altLang="zh-CN" sz="1800" b="1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36" name="文本框 4"/>
          <p:cNvSpPr txBox="1">
            <a:spLocks noChangeArrowheads="1"/>
          </p:cNvSpPr>
          <p:nvPr/>
        </p:nvSpPr>
        <p:spPr bwMode="auto">
          <a:xfrm>
            <a:off x="282005" y="2105500"/>
            <a:ext cx="3924300" cy="213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kumimoji="1" lang="en-US" altLang="zh-CN" sz="1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Daily user community</a:t>
            </a:r>
            <a:r>
              <a:rPr kumimoji="1" lang="en-US" altLang="zh-CN" sz="18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:</a:t>
            </a:r>
          </a:p>
          <a:p>
            <a:pPr algn="ctr" eaLnBrk="1" hangingPunct="1">
              <a:spcAft>
                <a:spcPts val="600"/>
              </a:spcAft>
            </a:pPr>
            <a:endParaRPr kumimoji="1" lang="en-US" altLang="zh-CN" sz="1800" dirty="0" smtClean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kumimoji="1" lang="en-US" altLang="zh-CN" sz="18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1m shipments/month</a:t>
            </a:r>
            <a:endParaRPr kumimoji="1" lang="en-US" altLang="zh-CN" sz="1800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>
              <a:spcAft>
                <a:spcPts val="600"/>
              </a:spcAft>
            </a:pPr>
            <a:r>
              <a:rPr kumimoji="1" lang="en-US" altLang="zh-CN" sz="1800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+250 transport providers</a:t>
            </a:r>
          </a:p>
          <a:p>
            <a:pPr algn="ctr" eaLnBrk="1" hangingPunct="1">
              <a:spcAft>
                <a:spcPts val="600"/>
              </a:spcAft>
            </a:pPr>
            <a:r>
              <a:rPr kumimoji="1" lang="en-US" altLang="zh-CN" sz="18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+10 public </a:t>
            </a:r>
            <a:r>
              <a:rPr kumimoji="1" lang="en-US" altLang="zh-CN" sz="1800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carriers</a:t>
            </a:r>
          </a:p>
          <a:p>
            <a:pPr algn="ctr" eaLnBrk="1" hangingPunct="1">
              <a:spcAft>
                <a:spcPts val="600"/>
              </a:spcAft>
            </a:pPr>
            <a:r>
              <a:rPr kumimoji="1" lang="en-US" altLang="zh-CN" sz="1800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+</a:t>
            </a:r>
            <a:r>
              <a:rPr kumimoji="1" lang="en-US" altLang="zh-CN" sz="18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10,000 </a:t>
            </a:r>
            <a:r>
              <a:rPr kumimoji="1" lang="en-US" altLang="zh-CN" sz="1800" dirty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drivers</a:t>
            </a:r>
          </a:p>
        </p:txBody>
      </p:sp>
      <p:sp>
        <p:nvSpPr>
          <p:cNvPr id="95237" name="文本框 4"/>
          <p:cNvSpPr txBox="1">
            <a:spLocks noChangeArrowheads="1"/>
          </p:cNvSpPr>
          <p:nvPr/>
        </p:nvSpPr>
        <p:spPr bwMode="auto">
          <a:xfrm>
            <a:off x="4372992" y="4395055"/>
            <a:ext cx="4352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600" dirty="0" smtClean="0">
                <a:latin typeface="Helvetica" charset="0"/>
                <a:ea typeface="Helvetica" charset="0"/>
                <a:cs typeface="Helvetica" charset="0"/>
              </a:rPr>
              <a:t>connect everyone on the </a:t>
            </a:r>
            <a:r>
              <a:rPr lang="en-US" altLang="en-US" sz="1600" dirty="0">
                <a:latin typeface="Helvetica" charset="0"/>
                <a:ea typeface="Helvetica" charset="0"/>
                <a:cs typeface="Helvetica" charset="0"/>
              </a:rPr>
              <a:t>standard workflow</a:t>
            </a:r>
          </a:p>
          <a:p>
            <a:pPr algn="ctr" eaLnBrk="1" hangingPunct="1"/>
            <a:r>
              <a:rPr lang="en-US" altLang="en-US" sz="1600" b="1" dirty="0">
                <a:latin typeface="Helvetica" charset="0"/>
                <a:ea typeface="Helvetica" charset="0"/>
                <a:cs typeface="Helvetica" charset="0"/>
              </a:rPr>
              <a:t>remove complexity, cost &amp; time </a:t>
            </a:r>
          </a:p>
          <a:p>
            <a:pPr algn="ctr" eaLnBrk="1" hangingPunct="1"/>
            <a:r>
              <a:rPr lang="en-US" altLang="en-US" sz="1600" b="1" dirty="0">
                <a:solidFill>
                  <a:srgbClr val="F17F21"/>
                </a:solidFill>
                <a:latin typeface="Helvetica" charset="0"/>
                <a:ea typeface="Helvetica" charset="0"/>
                <a:cs typeface="Helvetica" charset="0"/>
              </a:rPr>
              <a:t>p</a:t>
            </a:r>
            <a:r>
              <a:rPr lang="en-US" altLang="en-US" sz="1600" b="1" dirty="0" smtClean="0">
                <a:solidFill>
                  <a:srgbClr val="F17F21"/>
                </a:solidFill>
                <a:latin typeface="Helvetica" charset="0"/>
                <a:ea typeface="Helvetica" charset="0"/>
                <a:cs typeface="Helvetica" charset="0"/>
              </a:rPr>
              <a:t>ower real collaboration </a:t>
            </a:r>
            <a:endParaRPr lang="en-US" altLang="en-US" sz="1600" b="1" dirty="0">
              <a:solidFill>
                <a:srgbClr val="F17F2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95238" name="Picture 173" descr="[Color] Logo - no slogan.png"/>
          <p:cNvPicPr>
            <a:picLocks noChangeAspect="1"/>
          </p:cNvPicPr>
          <p:nvPr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725"/>
          <a:stretch>
            <a:fillRect/>
          </a:stretch>
        </p:blipFill>
        <p:spPr bwMode="auto">
          <a:xfrm>
            <a:off x="5242943" y="1872092"/>
            <a:ext cx="2506662" cy="188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9" name="组合 5"/>
          <p:cNvGrpSpPr>
            <a:grpSpLocks/>
          </p:cNvGrpSpPr>
          <p:nvPr/>
        </p:nvGrpSpPr>
        <p:grpSpPr bwMode="auto">
          <a:xfrm>
            <a:off x="4334893" y="906892"/>
            <a:ext cx="4424362" cy="3325812"/>
            <a:chOff x="2758945" y="777851"/>
            <a:chExt cx="6674110" cy="5018038"/>
          </a:xfrm>
        </p:grpSpPr>
        <p:sp>
          <p:nvSpPr>
            <p:cNvPr id="176" name="Freeform 1490"/>
            <p:cNvSpPr>
              <a:spLocks/>
            </p:cNvSpPr>
            <p:nvPr/>
          </p:nvSpPr>
          <p:spPr bwMode="auto">
            <a:xfrm>
              <a:off x="2758945" y="777851"/>
              <a:ext cx="6674110" cy="5018038"/>
            </a:xfrm>
            <a:custGeom>
              <a:avLst/>
              <a:gdLst>
                <a:gd name="T0" fmla="*/ 0 w 224"/>
                <a:gd name="T1" fmla="*/ 98 h 168"/>
                <a:gd name="T2" fmla="*/ 56 w 224"/>
                <a:gd name="T3" fmla="*/ 42 h 168"/>
                <a:gd name="T4" fmla="*/ 71 w 224"/>
                <a:gd name="T5" fmla="*/ 44 h 168"/>
                <a:gd name="T6" fmla="*/ 126 w 224"/>
                <a:gd name="T7" fmla="*/ 0 h 168"/>
                <a:gd name="T8" fmla="*/ 182 w 224"/>
                <a:gd name="T9" fmla="*/ 56 h 168"/>
                <a:gd name="T10" fmla="*/ 180 w 224"/>
                <a:gd name="T11" fmla="*/ 70 h 168"/>
                <a:gd name="T12" fmla="*/ 182 w 224"/>
                <a:gd name="T13" fmla="*/ 70 h 168"/>
                <a:gd name="T14" fmla="*/ 224 w 224"/>
                <a:gd name="T15" fmla="*/ 112 h 168"/>
                <a:gd name="T16" fmla="*/ 224 w 224"/>
                <a:gd name="T17" fmla="*/ 126 h 168"/>
                <a:gd name="T18" fmla="*/ 182 w 224"/>
                <a:gd name="T19" fmla="*/ 168 h 168"/>
                <a:gd name="T20" fmla="*/ 56 w 224"/>
                <a:gd name="T21" fmla="*/ 168 h 168"/>
                <a:gd name="T22" fmla="*/ 0 w 224"/>
                <a:gd name="T23" fmla="*/ 112 h 168"/>
                <a:gd name="T24" fmla="*/ 0 w 224"/>
                <a:gd name="T25" fmla="*/ 9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168">
                  <a:moveTo>
                    <a:pt x="0" y="98"/>
                  </a:moveTo>
                  <a:cubicBezTo>
                    <a:pt x="0" y="67"/>
                    <a:pt x="25" y="42"/>
                    <a:pt x="56" y="42"/>
                  </a:cubicBezTo>
                  <a:cubicBezTo>
                    <a:pt x="61" y="42"/>
                    <a:pt x="66" y="43"/>
                    <a:pt x="71" y="44"/>
                  </a:cubicBezTo>
                  <a:cubicBezTo>
                    <a:pt x="77" y="19"/>
                    <a:pt x="99" y="0"/>
                    <a:pt x="126" y="0"/>
                  </a:cubicBezTo>
                  <a:cubicBezTo>
                    <a:pt x="157" y="0"/>
                    <a:pt x="182" y="25"/>
                    <a:pt x="182" y="56"/>
                  </a:cubicBezTo>
                  <a:cubicBezTo>
                    <a:pt x="182" y="61"/>
                    <a:pt x="181" y="66"/>
                    <a:pt x="180" y="70"/>
                  </a:cubicBezTo>
                  <a:cubicBezTo>
                    <a:pt x="181" y="70"/>
                    <a:pt x="181" y="70"/>
                    <a:pt x="182" y="70"/>
                  </a:cubicBezTo>
                  <a:cubicBezTo>
                    <a:pt x="205" y="70"/>
                    <a:pt x="224" y="89"/>
                    <a:pt x="224" y="112"/>
                  </a:cubicBezTo>
                  <a:cubicBezTo>
                    <a:pt x="224" y="126"/>
                    <a:pt x="224" y="126"/>
                    <a:pt x="224" y="126"/>
                  </a:cubicBezTo>
                  <a:cubicBezTo>
                    <a:pt x="224" y="149"/>
                    <a:pt x="205" y="168"/>
                    <a:pt x="182" y="168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25" y="168"/>
                    <a:pt x="0" y="143"/>
                    <a:pt x="0" y="112"/>
                  </a:cubicBezTo>
                  <a:lnTo>
                    <a:pt x="0" y="98"/>
                  </a:lnTo>
                  <a:close/>
                </a:path>
              </a:pathLst>
            </a:custGeom>
            <a:noFill/>
            <a:ln w="44450" cap="flat">
              <a:solidFill>
                <a:srgbClr val="F47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177" name="Freeform 1490"/>
            <p:cNvSpPr>
              <a:spLocks/>
            </p:cNvSpPr>
            <p:nvPr/>
          </p:nvSpPr>
          <p:spPr bwMode="auto">
            <a:xfrm>
              <a:off x="2950523" y="921566"/>
              <a:ext cx="6290953" cy="4730609"/>
            </a:xfrm>
            <a:custGeom>
              <a:avLst/>
              <a:gdLst>
                <a:gd name="T0" fmla="*/ 0 w 224"/>
                <a:gd name="T1" fmla="*/ 98 h 168"/>
                <a:gd name="T2" fmla="*/ 56 w 224"/>
                <a:gd name="T3" fmla="*/ 42 h 168"/>
                <a:gd name="T4" fmla="*/ 71 w 224"/>
                <a:gd name="T5" fmla="*/ 44 h 168"/>
                <a:gd name="T6" fmla="*/ 126 w 224"/>
                <a:gd name="T7" fmla="*/ 0 h 168"/>
                <a:gd name="T8" fmla="*/ 182 w 224"/>
                <a:gd name="T9" fmla="*/ 56 h 168"/>
                <a:gd name="T10" fmla="*/ 180 w 224"/>
                <a:gd name="T11" fmla="*/ 70 h 168"/>
                <a:gd name="T12" fmla="*/ 182 w 224"/>
                <a:gd name="T13" fmla="*/ 70 h 168"/>
                <a:gd name="T14" fmla="*/ 224 w 224"/>
                <a:gd name="T15" fmla="*/ 112 h 168"/>
                <a:gd name="T16" fmla="*/ 224 w 224"/>
                <a:gd name="T17" fmla="*/ 126 h 168"/>
                <a:gd name="T18" fmla="*/ 182 w 224"/>
                <a:gd name="T19" fmla="*/ 168 h 168"/>
                <a:gd name="T20" fmla="*/ 56 w 224"/>
                <a:gd name="T21" fmla="*/ 168 h 168"/>
                <a:gd name="T22" fmla="*/ 0 w 224"/>
                <a:gd name="T23" fmla="*/ 112 h 168"/>
                <a:gd name="T24" fmla="*/ 0 w 224"/>
                <a:gd name="T25" fmla="*/ 9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4" h="168">
                  <a:moveTo>
                    <a:pt x="0" y="98"/>
                  </a:moveTo>
                  <a:cubicBezTo>
                    <a:pt x="0" y="67"/>
                    <a:pt x="25" y="42"/>
                    <a:pt x="56" y="42"/>
                  </a:cubicBezTo>
                  <a:cubicBezTo>
                    <a:pt x="61" y="42"/>
                    <a:pt x="66" y="43"/>
                    <a:pt x="71" y="44"/>
                  </a:cubicBezTo>
                  <a:cubicBezTo>
                    <a:pt x="77" y="19"/>
                    <a:pt x="99" y="0"/>
                    <a:pt x="126" y="0"/>
                  </a:cubicBezTo>
                  <a:cubicBezTo>
                    <a:pt x="157" y="0"/>
                    <a:pt x="182" y="25"/>
                    <a:pt x="182" y="56"/>
                  </a:cubicBezTo>
                  <a:cubicBezTo>
                    <a:pt x="182" y="61"/>
                    <a:pt x="181" y="66"/>
                    <a:pt x="180" y="70"/>
                  </a:cubicBezTo>
                  <a:cubicBezTo>
                    <a:pt x="181" y="70"/>
                    <a:pt x="181" y="70"/>
                    <a:pt x="182" y="70"/>
                  </a:cubicBezTo>
                  <a:cubicBezTo>
                    <a:pt x="205" y="70"/>
                    <a:pt x="224" y="89"/>
                    <a:pt x="224" y="112"/>
                  </a:cubicBezTo>
                  <a:cubicBezTo>
                    <a:pt x="224" y="126"/>
                    <a:pt x="224" y="126"/>
                    <a:pt x="224" y="126"/>
                  </a:cubicBezTo>
                  <a:cubicBezTo>
                    <a:pt x="224" y="149"/>
                    <a:pt x="205" y="168"/>
                    <a:pt x="182" y="168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25" y="168"/>
                    <a:pt x="0" y="143"/>
                    <a:pt x="0" y="112"/>
                  </a:cubicBezTo>
                  <a:lnTo>
                    <a:pt x="0" y="98"/>
                  </a:lnTo>
                  <a:close/>
                </a:path>
              </a:pathLst>
            </a:custGeom>
            <a:noFill/>
            <a:ln w="44450" cap="flat">
              <a:solidFill>
                <a:srgbClr val="F47F20">
                  <a:lumMod val="20000"/>
                  <a:lumOff val="80000"/>
                </a:srgb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95240" name="Freeform 177"/>
          <p:cNvSpPr>
            <a:spLocks noEditPoints="1"/>
          </p:cNvSpPr>
          <p:nvPr/>
        </p:nvSpPr>
        <p:spPr bwMode="auto">
          <a:xfrm>
            <a:off x="5622355" y="2122917"/>
            <a:ext cx="350838" cy="350837"/>
          </a:xfrm>
          <a:custGeom>
            <a:avLst/>
            <a:gdLst>
              <a:gd name="T0" fmla="*/ 2147483647 w 212"/>
              <a:gd name="T1" fmla="*/ 2147483647 h 212"/>
              <a:gd name="T2" fmla="*/ 2147483647 w 212"/>
              <a:gd name="T3" fmla="*/ 2147483647 h 212"/>
              <a:gd name="T4" fmla="*/ 2147483647 w 212"/>
              <a:gd name="T5" fmla="*/ 2147483647 h 212"/>
              <a:gd name="T6" fmla="*/ 2147483647 w 212"/>
              <a:gd name="T7" fmla="*/ 0 h 212"/>
              <a:gd name="T8" fmla="*/ 2147483647 w 212"/>
              <a:gd name="T9" fmla="*/ 2147483647 h 212"/>
              <a:gd name="T10" fmla="*/ 2147483647 w 212"/>
              <a:gd name="T11" fmla="*/ 2147483647 h 212"/>
              <a:gd name="T12" fmla="*/ 2147483647 w 212"/>
              <a:gd name="T13" fmla="*/ 2147483647 h 212"/>
              <a:gd name="T14" fmla="*/ 2147483647 w 212"/>
              <a:gd name="T15" fmla="*/ 2147483647 h 212"/>
              <a:gd name="T16" fmla="*/ 2147483647 w 212"/>
              <a:gd name="T17" fmla="*/ 2147483647 h 212"/>
              <a:gd name="T18" fmla="*/ 2147483647 w 212"/>
              <a:gd name="T19" fmla="*/ 2147483647 h 212"/>
              <a:gd name="T20" fmla="*/ 2147483647 w 212"/>
              <a:gd name="T21" fmla="*/ 2147483647 h 212"/>
              <a:gd name="T22" fmla="*/ 2147483647 w 212"/>
              <a:gd name="T23" fmla="*/ 2147483647 h 212"/>
              <a:gd name="T24" fmla="*/ 2147483647 w 212"/>
              <a:gd name="T25" fmla="*/ 2147483647 h 212"/>
              <a:gd name="T26" fmla="*/ 2147483647 w 212"/>
              <a:gd name="T27" fmla="*/ 2147483647 h 212"/>
              <a:gd name="T28" fmla="*/ 2147483647 w 212"/>
              <a:gd name="T29" fmla="*/ 2147483647 h 212"/>
              <a:gd name="T30" fmla="*/ 2147483647 w 212"/>
              <a:gd name="T31" fmla="*/ 2147483647 h 212"/>
              <a:gd name="T32" fmla="*/ 2147483647 w 212"/>
              <a:gd name="T33" fmla="*/ 2147483647 h 212"/>
              <a:gd name="T34" fmla="*/ 2147483647 w 212"/>
              <a:gd name="T35" fmla="*/ 2147483647 h 212"/>
              <a:gd name="T36" fmla="*/ 2147483647 w 212"/>
              <a:gd name="T37" fmla="*/ 2147483647 h 212"/>
              <a:gd name="T38" fmla="*/ 0 w 212"/>
              <a:gd name="T39" fmla="*/ 2147483647 h 212"/>
              <a:gd name="T40" fmla="*/ 2147483647 w 212"/>
              <a:gd name="T41" fmla="*/ 2147483647 h 212"/>
              <a:gd name="T42" fmla="*/ 2147483647 w 212"/>
              <a:gd name="T43" fmla="*/ 2147483647 h 212"/>
              <a:gd name="T44" fmla="*/ 2147483647 w 212"/>
              <a:gd name="T45" fmla="*/ 2147483647 h 212"/>
              <a:gd name="T46" fmla="*/ 2147483647 w 212"/>
              <a:gd name="T47" fmla="*/ 2147483647 h 212"/>
              <a:gd name="T48" fmla="*/ 2147483647 w 212"/>
              <a:gd name="T49" fmla="*/ 2147483647 h 212"/>
              <a:gd name="T50" fmla="*/ 2147483647 w 212"/>
              <a:gd name="T51" fmla="*/ 2147483647 h 212"/>
              <a:gd name="T52" fmla="*/ 2147483647 w 212"/>
              <a:gd name="T53" fmla="*/ 2147483647 h 212"/>
              <a:gd name="T54" fmla="*/ 2147483647 w 212"/>
              <a:gd name="T55" fmla="*/ 2147483647 h 212"/>
              <a:gd name="T56" fmla="*/ 2147483647 w 212"/>
              <a:gd name="T57" fmla="*/ 2147483647 h 212"/>
              <a:gd name="T58" fmla="*/ 2147483647 w 212"/>
              <a:gd name="T59" fmla="*/ 2147483647 h 212"/>
              <a:gd name="T60" fmla="*/ 2147483647 w 212"/>
              <a:gd name="T61" fmla="*/ 2147483647 h 212"/>
              <a:gd name="T62" fmla="*/ 2147483647 w 212"/>
              <a:gd name="T63" fmla="*/ 2147483647 h 212"/>
              <a:gd name="T64" fmla="*/ 2147483647 w 212"/>
              <a:gd name="T65" fmla="*/ 2147483647 h 212"/>
              <a:gd name="T66" fmla="*/ 2147483647 w 212"/>
              <a:gd name="T67" fmla="*/ 2147483647 h 212"/>
              <a:gd name="T68" fmla="*/ 2147483647 w 212"/>
              <a:gd name="T69" fmla="*/ 2147483647 h 212"/>
              <a:gd name="T70" fmla="*/ 2147483647 w 212"/>
              <a:gd name="T71" fmla="*/ 2147483647 h 212"/>
              <a:gd name="T72" fmla="*/ 2147483647 w 212"/>
              <a:gd name="T73" fmla="*/ 2147483647 h 2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2" h="212">
                <a:moveTo>
                  <a:pt x="148" y="41"/>
                </a:moveTo>
                <a:cubicBezTo>
                  <a:pt x="148" y="64"/>
                  <a:pt x="129" y="83"/>
                  <a:pt x="106" y="83"/>
                </a:cubicBezTo>
                <a:cubicBezTo>
                  <a:pt x="83" y="83"/>
                  <a:pt x="64" y="64"/>
                  <a:pt x="64" y="41"/>
                </a:cubicBezTo>
                <a:cubicBezTo>
                  <a:pt x="64" y="18"/>
                  <a:pt x="83" y="0"/>
                  <a:pt x="106" y="0"/>
                </a:cubicBezTo>
                <a:cubicBezTo>
                  <a:pt x="129" y="0"/>
                  <a:pt x="148" y="18"/>
                  <a:pt x="148" y="41"/>
                </a:cubicBezTo>
                <a:close/>
                <a:moveTo>
                  <a:pt x="106" y="112"/>
                </a:moveTo>
                <a:cubicBezTo>
                  <a:pt x="109" y="112"/>
                  <a:pt x="112" y="112"/>
                  <a:pt x="114" y="110"/>
                </a:cubicBezTo>
                <a:cubicBezTo>
                  <a:pt x="116" y="108"/>
                  <a:pt x="119" y="103"/>
                  <a:pt x="119" y="99"/>
                </a:cubicBezTo>
                <a:cubicBezTo>
                  <a:pt x="119" y="94"/>
                  <a:pt x="111" y="94"/>
                  <a:pt x="106" y="94"/>
                </a:cubicBezTo>
                <a:cubicBezTo>
                  <a:pt x="101" y="94"/>
                  <a:pt x="93" y="94"/>
                  <a:pt x="93" y="99"/>
                </a:cubicBezTo>
                <a:cubicBezTo>
                  <a:pt x="93" y="103"/>
                  <a:pt x="96" y="108"/>
                  <a:pt x="98" y="110"/>
                </a:cubicBezTo>
                <a:cubicBezTo>
                  <a:pt x="100" y="112"/>
                  <a:pt x="103" y="112"/>
                  <a:pt x="106" y="112"/>
                </a:cubicBezTo>
                <a:close/>
                <a:moveTo>
                  <a:pt x="212" y="212"/>
                </a:moveTo>
                <a:cubicBezTo>
                  <a:pt x="176" y="212"/>
                  <a:pt x="176" y="212"/>
                  <a:pt x="176" y="212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50" y="212"/>
                  <a:pt x="50" y="212"/>
                  <a:pt x="50" y="212"/>
                </a:cubicBezTo>
                <a:cubicBezTo>
                  <a:pt x="47" y="164"/>
                  <a:pt x="47" y="164"/>
                  <a:pt x="47" y="164"/>
                </a:cubicBezTo>
                <a:cubicBezTo>
                  <a:pt x="36" y="212"/>
                  <a:pt x="36" y="212"/>
                  <a:pt x="36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3" y="112"/>
                  <a:pt x="31" y="104"/>
                  <a:pt x="42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0" y="118"/>
                  <a:pt x="100" y="117"/>
                  <a:pt x="10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8"/>
                  <a:pt x="113" y="11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81" y="104"/>
                  <a:pt x="189" y="112"/>
                  <a:pt x="191" y="122"/>
                </a:cubicBezTo>
                <a:lnTo>
                  <a:pt x="212" y="212"/>
                </a:lnTo>
                <a:close/>
                <a:moveTo>
                  <a:pt x="154" y="155"/>
                </a:moveTo>
                <a:cubicBezTo>
                  <a:pt x="148" y="142"/>
                  <a:pt x="148" y="142"/>
                  <a:pt x="148" y="142"/>
                </a:cubicBezTo>
                <a:cubicBezTo>
                  <a:pt x="128" y="155"/>
                  <a:pt x="128" y="155"/>
                  <a:pt x="128" y="155"/>
                </a:cubicBezTo>
                <a:lnTo>
                  <a:pt x="154" y="155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41" name="Freeform 189"/>
          <p:cNvSpPr>
            <a:spLocks noEditPoints="1"/>
          </p:cNvSpPr>
          <p:nvPr/>
        </p:nvSpPr>
        <p:spPr bwMode="auto">
          <a:xfrm>
            <a:off x="6381180" y="2811892"/>
            <a:ext cx="231775" cy="327025"/>
          </a:xfrm>
          <a:custGeom>
            <a:avLst/>
            <a:gdLst>
              <a:gd name="T0" fmla="*/ 2147483647 w 63"/>
              <a:gd name="T1" fmla="*/ 2147483647 h 89"/>
              <a:gd name="T2" fmla="*/ 2147483647 w 63"/>
              <a:gd name="T3" fmla="*/ 2147483647 h 89"/>
              <a:gd name="T4" fmla="*/ 2147483647 w 63"/>
              <a:gd name="T5" fmla="*/ 2147483647 h 89"/>
              <a:gd name="T6" fmla="*/ 2147483647 w 63"/>
              <a:gd name="T7" fmla="*/ 2147483647 h 89"/>
              <a:gd name="T8" fmla="*/ 2147483647 w 63"/>
              <a:gd name="T9" fmla="*/ 2147483647 h 89"/>
              <a:gd name="T10" fmla="*/ 2147483647 w 63"/>
              <a:gd name="T11" fmla="*/ 2147483647 h 89"/>
              <a:gd name="T12" fmla="*/ 2147483647 w 63"/>
              <a:gd name="T13" fmla="*/ 2147483647 h 89"/>
              <a:gd name="T14" fmla="*/ 2147483647 w 63"/>
              <a:gd name="T15" fmla="*/ 2147483647 h 89"/>
              <a:gd name="T16" fmla="*/ 2147483647 w 63"/>
              <a:gd name="T17" fmla="*/ 2147483647 h 89"/>
              <a:gd name="T18" fmla="*/ 2147483647 w 63"/>
              <a:gd name="T19" fmla="*/ 2147483647 h 89"/>
              <a:gd name="T20" fmla="*/ 2147483647 w 63"/>
              <a:gd name="T21" fmla="*/ 2147483647 h 89"/>
              <a:gd name="T22" fmla="*/ 2147483647 w 63"/>
              <a:gd name="T23" fmla="*/ 2147483647 h 89"/>
              <a:gd name="T24" fmla="*/ 2147483647 w 63"/>
              <a:gd name="T25" fmla="*/ 2147483647 h 89"/>
              <a:gd name="T26" fmla="*/ 2147483647 w 63"/>
              <a:gd name="T27" fmla="*/ 2147483647 h 89"/>
              <a:gd name="T28" fmla="*/ 2147483647 w 63"/>
              <a:gd name="T29" fmla="*/ 2147483647 h 89"/>
              <a:gd name="T30" fmla="*/ 2147483647 w 63"/>
              <a:gd name="T31" fmla="*/ 2147483647 h 89"/>
              <a:gd name="T32" fmla="*/ 2147483647 w 63"/>
              <a:gd name="T33" fmla="*/ 2147483647 h 89"/>
              <a:gd name="T34" fmla="*/ 2147483647 w 63"/>
              <a:gd name="T35" fmla="*/ 2147483647 h 89"/>
              <a:gd name="T36" fmla="*/ 2147483647 w 63"/>
              <a:gd name="T37" fmla="*/ 2147483647 h 89"/>
              <a:gd name="T38" fmla="*/ 2147483647 w 63"/>
              <a:gd name="T39" fmla="*/ 2147483647 h 89"/>
              <a:gd name="T40" fmla="*/ 2147483647 w 63"/>
              <a:gd name="T41" fmla="*/ 2147483647 h 89"/>
              <a:gd name="T42" fmla="*/ 2147483647 w 63"/>
              <a:gd name="T43" fmla="*/ 2147483647 h 89"/>
              <a:gd name="T44" fmla="*/ 2147483647 w 63"/>
              <a:gd name="T45" fmla="*/ 2147483647 h 89"/>
              <a:gd name="T46" fmla="*/ 2147483647 w 63"/>
              <a:gd name="T47" fmla="*/ 2147483647 h 89"/>
              <a:gd name="T48" fmla="*/ 2147483647 w 63"/>
              <a:gd name="T49" fmla="*/ 2147483647 h 89"/>
              <a:gd name="T50" fmla="*/ 2147483647 w 63"/>
              <a:gd name="T51" fmla="*/ 2147483647 h 89"/>
              <a:gd name="T52" fmla="*/ 2147483647 w 63"/>
              <a:gd name="T53" fmla="*/ 2147483647 h 89"/>
              <a:gd name="T54" fmla="*/ 2147483647 w 63"/>
              <a:gd name="T55" fmla="*/ 2147483647 h 89"/>
              <a:gd name="T56" fmla="*/ 2147483647 w 63"/>
              <a:gd name="T57" fmla="*/ 2147483647 h 89"/>
              <a:gd name="T58" fmla="*/ 2147483647 w 63"/>
              <a:gd name="T59" fmla="*/ 2147483647 h 89"/>
              <a:gd name="T60" fmla="*/ 2147483647 w 63"/>
              <a:gd name="T61" fmla="*/ 2147483647 h 89"/>
              <a:gd name="T62" fmla="*/ 2147483647 w 63"/>
              <a:gd name="T63" fmla="*/ 2147483647 h 89"/>
              <a:gd name="T64" fmla="*/ 2147483647 w 63"/>
              <a:gd name="T65" fmla="*/ 2147483647 h 89"/>
              <a:gd name="T66" fmla="*/ 2147483647 w 63"/>
              <a:gd name="T67" fmla="*/ 2147483647 h 89"/>
              <a:gd name="T68" fmla="*/ 2147483647 w 63"/>
              <a:gd name="T69" fmla="*/ 2147483647 h 89"/>
              <a:gd name="T70" fmla="*/ 2147483647 w 63"/>
              <a:gd name="T71" fmla="*/ 2147483647 h 89"/>
              <a:gd name="T72" fmla="*/ 2147483647 w 63"/>
              <a:gd name="T73" fmla="*/ 2147483647 h 89"/>
              <a:gd name="T74" fmla="*/ 2147483647 w 63"/>
              <a:gd name="T75" fmla="*/ 0 h 89"/>
              <a:gd name="T76" fmla="*/ 0 w 63"/>
              <a:gd name="T77" fmla="*/ 2147483647 h 89"/>
              <a:gd name="T78" fmla="*/ 2147483647 w 63"/>
              <a:gd name="T79" fmla="*/ 2147483647 h 89"/>
              <a:gd name="T80" fmla="*/ 2147483647 w 63"/>
              <a:gd name="T81" fmla="*/ 2147483647 h 89"/>
              <a:gd name="T82" fmla="*/ 2147483647 w 63"/>
              <a:gd name="T83" fmla="*/ 2147483647 h 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" h="89">
                <a:moveTo>
                  <a:pt x="10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10" y="40"/>
                  <a:pt x="20" y="50"/>
                  <a:pt x="32" y="50"/>
                </a:cubicBezTo>
                <a:cubicBezTo>
                  <a:pt x="40" y="50"/>
                  <a:pt x="46" y="46"/>
                  <a:pt x="50" y="40"/>
                </a:cubicBezTo>
                <a:cubicBezTo>
                  <a:pt x="49" y="41"/>
                  <a:pt x="47" y="42"/>
                  <a:pt x="45" y="43"/>
                </a:cubicBezTo>
                <a:cubicBezTo>
                  <a:pt x="43" y="44"/>
                  <a:pt x="40" y="45"/>
                  <a:pt x="37" y="45"/>
                </a:cubicBezTo>
                <a:cubicBezTo>
                  <a:pt x="37" y="46"/>
                  <a:pt x="36" y="47"/>
                  <a:pt x="36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7"/>
                  <a:pt x="28" y="46"/>
                  <a:pt x="28" y="45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9" y="42"/>
                  <a:pt x="30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7" y="42"/>
                  <a:pt x="37" y="43"/>
                </a:cubicBezTo>
                <a:cubicBezTo>
                  <a:pt x="40" y="43"/>
                  <a:pt x="42" y="42"/>
                  <a:pt x="44" y="41"/>
                </a:cubicBezTo>
                <a:cubicBezTo>
                  <a:pt x="48" y="39"/>
                  <a:pt x="50" y="37"/>
                  <a:pt x="53" y="34"/>
                </a:cubicBezTo>
                <a:cubicBezTo>
                  <a:pt x="53" y="32"/>
                  <a:pt x="53" y="30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49" y="26"/>
                  <a:pt x="45" y="23"/>
                  <a:pt x="43" y="20"/>
                </a:cubicBezTo>
                <a:cubicBezTo>
                  <a:pt x="36" y="25"/>
                  <a:pt x="26" y="28"/>
                  <a:pt x="15" y="28"/>
                </a:cubicBezTo>
                <a:cubicBezTo>
                  <a:pt x="13" y="28"/>
                  <a:pt x="12" y="28"/>
                  <a:pt x="10" y="28"/>
                </a:cubicBezTo>
                <a:close/>
                <a:moveTo>
                  <a:pt x="40" y="30"/>
                </a:moveTo>
                <a:cubicBezTo>
                  <a:pt x="42" y="30"/>
                  <a:pt x="43" y="31"/>
                  <a:pt x="43" y="33"/>
                </a:cubicBezTo>
                <a:cubicBezTo>
                  <a:pt x="43" y="35"/>
                  <a:pt x="42" y="36"/>
                  <a:pt x="40" y="36"/>
                </a:cubicBezTo>
                <a:cubicBezTo>
                  <a:pt x="38" y="36"/>
                  <a:pt x="37" y="35"/>
                  <a:pt x="37" y="33"/>
                </a:cubicBezTo>
                <a:cubicBezTo>
                  <a:pt x="37" y="31"/>
                  <a:pt x="38" y="30"/>
                  <a:pt x="40" y="30"/>
                </a:cubicBezTo>
                <a:close/>
                <a:moveTo>
                  <a:pt x="22" y="30"/>
                </a:moveTo>
                <a:cubicBezTo>
                  <a:pt x="24" y="30"/>
                  <a:pt x="25" y="31"/>
                  <a:pt x="25" y="33"/>
                </a:cubicBezTo>
                <a:cubicBezTo>
                  <a:pt x="25" y="35"/>
                  <a:pt x="24" y="36"/>
                  <a:pt x="22" y="36"/>
                </a:cubicBezTo>
                <a:cubicBezTo>
                  <a:pt x="21" y="36"/>
                  <a:pt x="20" y="35"/>
                  <a:pt x="20" y="33"/>
                </a:cubicBezTo>
                <a:cubicBezTo>
                  <a:pt x="20" y="31"/>
                  <a:pt x="21" y="30"/>
                  <a:pt x="22" y="30"/>
                </a:cubicBezTo>
                <a:close/>
                <a:moveTo>
                  <a:pt x="43" y="2"/>
                </a:move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4" y="2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7" y="13"/>
                  <a:pt x="60" y="20"/>
                  <a:pt x="60" y="28"/>
                </a:cubicBezTo>
                <a:cubicBezTo>
                  <a:pt x="60" y="29"/>
                  <a:pt x="60" y="30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70"/>
                  <a:pt x="60" y="70"/>
                  <a:pt x="60" y="70"/>
                </a:cubicBezTo>
                <a:cubicBezTo>
                  <a:pt x="49" y="49"/>
                  <a:pt x="17" y="48"/>
                  <a:pt x="4" y="68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12"/>
                  <a:pt x="17" y="0"/>
                  <a:pt x="32" y="0"/>
                </a:cubicBezTo>
                <a:cubicBezTo>
                  <a:pt x="36" y="0"/>
                  <a:pt x="39" y="1"/>
                  <a:pt x="43" y="2"/>
                </a:cubicBezTo>
                <a:close/>
                <a:moveTo>
                  <a:pt x="0" y="89"/>
                </a:moveTo>
                <a:cubicBezTo>
                  <a:pt x="30" y="89"/>
                  <a:pt x="30" y="89"/>
                  <a:pt x="30" y="89"/>
                </a:cubicBezTo>
                <a:cubicBezTo>
                  <a:pt x="19" y="60"/>
                  <a:pt x="19" y="60"/>
                  <a:pt x="19" y="60"/>
                </a:cubicBezTo>
                <a:cubicBezTo>
                  <a:pt x="8" y="65"/>
                  <a:pt x="1" y="77"/>
                  <a:pt x="0" y="89"/>
                </a:cubicBezTo>
                <a:close/>
                <a:moveTo>
                  <a:pt x="34" y="89"/>
                </a:moveTo>
                <a:cubicBezTo>
                  <a:pt x="63" y="89"/>
                  <a:pt x="63" y="89"/>
                  <a:pt x="63" y="89"/>
                </a:cubicBezTo>
                <a:cubicBezTo>
                  <a:pt x="61" y="77"/>
                  <a:pt x="54" y="65"/>
                  <a:pt x="43" y="60"/>
                </a:cubicBezTo>
                <a:lnTo>
                  <a:pt x="34" y="89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42" name="Freeform 22"/>
          <p:cNvSpPr>
            <a:spLocks noEditPoints="1"/>
          </p:cNvSpPr>
          <p:nvPr/>
        </p:nvSpPr>
        <p:spPr bwMode="auto">
          <a:xfrm>
            <a:off x="6535168" y="1168829"/>
            <a:ext cx="241300" cy="241300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43" name="Freeform 155"/>
          <p:cNvSpPr>
            <a:spLocks noEditPoints="1"/>
          </p:cNvSpPr>
          <p:nvPr/>
        </p:nvSpPr>
        <p:spPr bwMode="auto">
          <a:xfrm>
            <a:off x="7332093" y="2089579"/>
            <a:ext cx="252412" cy="274638"/>
          </a:xfrm>
          <a:custGeom>
            <a:avLst/>
            <a:gdLst>
              <a:gd name="T0" fmla="*/ 2147483647 w 73"/>
              <a:gd name="T1" fmla="*/ 2147483647 h 80"/>
              <a:gd name="T2" fmla="*/ 2147483647 w 73"/>
              <a:gd name="T3" fmla="*/ 2147483647 h 80"/>
              <a:gd name="T4" fmla="*/ 2147483647 w 73"/>
              <a:gd name="T5" fmla="*/ 2147483647 h 80"/>
              <a:gd name="T6" fmla="*/ 2147483647 w 73"/>
              <a:gd name="T7" fmla="*/ 2147483647 h 80"/>
              <a:gd name="T8" fmla="*/ 2147483647 w 73"/>
              <a:gd name="T9" fmla="*/ 2147483647 h 80"/>
              <a:gd name="T10" fmla="*/ 2147483647 w 73"/>
              <a:gd name="T11" fmla="*/ 2147483647 h 80"/>
              <a:gd name="T12" fmla="*/ 2147483647 w 73"/>
              <a:gd name="T13" fmla="*/ 2147483647 h 80"/>
              <a:gd name="T14" fmla="*/ 2147483647 w 73"/>
              <a:gd name="T15" fmla="*/ 2147483647 h 80"/>
              <a:gd name="T16" fmla="*/ 2147483647 w 73"/>
              <a:gd name="T17" fmla="*/ 2147483647 h 80"/>
              <a:gd name="T18" fmla="*/ 2147483647 w 73"/>
              <a:gd name="T19" fmla="*/ 2147483647 h 80"/>
              <a:gd name="T20" fmla="*/ 0 w 73"/>
              <a:gd name="T21" fmla="*/ 2147483647 h 80"/>
              <a:gd name="T22" fmla="*/ 0 w 73"/>
              <a:gd name="T23" fmla="*/ 2147483647 h 80"/>
              <a:gd name="T24" fmla="*/ 2147483647 w 73"/>
              <a:gd name="T25" fmla="*/ 2147483647 h 80"/>
              <a:gd name="T26" fmla="*/ 2147483647 w 73"/>
              <a:gd name="T27" fmla="*/ 0 h 80"/>
              <a:gd name="T28" fmla="*/ 2147483647 w 73"/>
              <a:gd name="T29" fmla="*/ 2147483647 h 80"/>
              <a:gd name="T30" fmla="*/ 2147483647 w 73"/>
              <a:gd name="T31" fmla="*/ 2147483647 h 80"/>
              <a:gd name="T32" fmla="*/ 2147483647 w 73"/>
              <a:gd name="T33" fmla="*/ 2147483647 h 80"/>
              <a:gd name="T34" fmla="*/ 2147483647 w 73"/>
              <a:gd name="T35" fmla="*/ 2147483647 h 80"/>
              <a:gd name="T36" fmla="*/ 2147483647 w 73"/>
              <a:gd name="T37" fmla="*/ 2147483647 h 80"/>
              <a:gd name="T38" fmla="*/ 2147483647 w 73"/>
              <a:gd name="T39" fmla="*/ 2147483647 h 80"/>
              <a:gd name="T40" fmla="*/ 2147483647 w 73"/>
              <a:gd name="T41" fmla="*/ 2147483647 h 80"/>
              <a:gd name="T42" fmla="*/ 2147483647 w 73"/>
              <a:gd name="T43" fmla="*/ 2147483647 h 80"/>
              <a:gd name="T44" fmla="*/ 2147483647 w 73"/>
              <a:gd name="T45" fmla="*/ 2147483647 h 80"/>
              <a:gd name="T46" fmla="*/ 2147483647 w 73"/>
              <a:gd name="T47" fmla="*/ 2147483647 h 80"/>
              <a:gd name="T48" fmla="*/ 2147483647 w 73"/>
              <a:gd name="T49" fmla="*/ 2147483647 h 80"/>
              <a:gd name="T50" fmla="*/ 2147483647 w 73"/>
              <a:gd name="T51" fmla="*/ 2147483647 h 80"/>
              <a:gd name="T52" fmla="*/ 2147483647 w 73"/>
              <a:gd name="T53" fmla="*/ 2147483647 h 80"/>
              <a:gd name="T54" fmla="*/ 2147483647 w 73"/>
              <a:gd name="T55" fmla="*/ 2147483647 h 80"/>
              <a:gd name="T56" fmla="*/ 2147483647 w 73"/>
              <a:gd name="T57" fmla="*/ 2147483647 h 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3"/>
              <a:gd name="T88" fmla="*/ 0 h 80"/>
              <a:gd name="T89" fmla="*/ 73 w 73"/>
              <a:gd name="T90" fmla="*/ 80 h 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3" h="80">
                <a:moveTo>
                  <a:pt x="18" y="59"/>
                </a:moveTo>
                <a:cubicBezTo>
                  <a:pt x="33" y="59"/>
                  <a:pt x="33" y="59"/>
                  <a:pt x="33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59"/>
                  <a:pt x="50" y="59"/>
                  <a:pt x="50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73" y="80"/>
                  <a:pt x="73" y="80"/>
                  <a:pt x="73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8" y="59"/>
                  <a:pt x="18" y="59"/>
                  <a:pt x="18" y="59"/>
                </a:cubicBezTo>
                <a:close/>
                <a:moveTo>
                  <a:pt x="12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9"/>
                  <a:pt x="27" y="0"/>
                  <a:pt x="41" y="0"/>
                </a:cubicBezTo>
                <a:cubicBezTo>
                  <a:pt x="57" y="0"/>
                  <a:pt x="70" y="13"/>
                  <a:pt x="70" y="29"/>
                </a:cubicBezTo>
                <a:cubicBezTo>
                  <a:pt x="70" y="29"/>
                  <a:pt x="70" y="29"/>
                  <a:pt x="70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7"/>
                  <a:pt x="63" y="43"/>
                  <a:pt x="59" y="47"/>
                </a:cubicBezTo>
                <a:cubicBezTo>
                  <a:pt x="54" y="52"/>
                  <a:pt x="47" y="55"/>
                  <a:pt x="40" y="55"/>
                </a:cubicBezTo>
                <a:cubicBezTo>
                  <a:pt x="33" y="55"/>
                  <a:pt x="26" y="52"/>
                  <a:pt x="22" y="47"/>
                </a:cubicBezTo>
                <a:cubicBezTo>
                  <a:pt x="17" y="43"/>
                  <a:pt x="14" y="37"/>
                  <a:pt x="14" y="30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59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4"/>
                  <a:pt x="24" y="39"/>
                  <a:pt x="27" y="42"/>
                </a:cubicBezTo>
                <a:cubicBezTo>
                  <a:pt x="30" y="45"/>
                  <a:pt x="35" y="47"/>
                  <a:pt x="40" y="47"/>
                </a:cubicBezTo>
                <a:cubicBezTo>
                  <a:pt x="45" y="47"/>
                  <a:pt x="50" y="45"/>
                  <a:pt x="53" y="42"/>
                </a:cubicBezTo>
                <a:cubicBezTo>
                  <a:pt x="57" y="39"/>
                  <a:pt x="59" y="34"/>
                  <a:pt x="59" y="30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zh-CN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zh-CN" altLang="en-US" sz="180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44" name="Freeform 32"/>
          <p:cNvSpPr>
            <a:spLocks noEditPoints="1"/>
          </p:cNvSpPr>
          <p:nvPr/>
        </p:nvSpPr>
        <p:spPr bwMode="auto">
          <a:xfrm>
            <a:off x="7374955" y="2518204"/>
            <a:ext cx="384175" cy="384175"/>
          </a:xfrm>
          <a:custGeom>
            <a:avLst/>
            <a:gdLst>
              <a:gd name="T0" fmla="*/ 2147483647 w 212"/>
              <a:gd name="T1" fmla="*/ 2147483647 h 212"/>
              <a:gd name="T2" fmla="*/ 2147483647 w 212"/>
              <a:gd name="T3" fmla="*/ 2147483647 h 212"/>
              <a:gd name="T4" fmla="*/ 2147483647 w 212"/>
              <a:gd name="T5" fmla="*/ 2147483647 h 212"/>
              <a:gd name="T6" fmla="*/ 2147483647 w 212"/>
              <a:gd name="T7" fmla="*/ 0 h 212"/>
              <a:gd name="T8" fmla="*/ 2147483647 w 212"/>
              <a:gd name="T9" fmla="*/ 2147483647 h 212"/>
              <a:gd name="T10" fmla="*/ 2147483647 w 212"/>
              <a:gd name="T11" fmla="*/ 2147483647 h 212"/>
              <a:gd name="T12" fmla="*/ 2147483647 w 212"/>
              <a:gd name="T13" fmla="*/ 2147483647 h 212"/>
              <a:gd name="T14" fmla="*/ 2147483647 w 212"/>
              <a:gd name="T15" fmla="*/ 2147483647 h 212"/>
              <a:gd name="T16" fmla="*/ 2147483647 w 212"/>
              <a:gd name="T17" fmla="*/ 2147483647 h 212"/>
              <a:gd name="T18" fmla="*/ 2147483647 w 212"/>
              <a:gd name="T19" fmla="*/ 2147483647 h 212"/>
              <a:gd name="T20" fmla="*/ 2147483647 w 212"/>
              <a:gd name="T21" fmla="*/ 2147483647 h 212"/>
              <a:gd name="T22" fmla="*/ 2147483647 w 212"/>
              <a:gd name="T23" fmla="*/ 2147483647 h 212"/>
              <a:gd name="T24" fmla="*/ 2147483647 w 212"/>
              <a:gd name="T25" fmla="*/ 2147483647 h 212"/>
              <a:gd name="T26" fmla="*/ 2147483647 w 212"/>
              <a:gd name="T27" fmla="*/ 2147483647 h 212"/>
              <a:gd name="T28" fmla="*/ 2147483647 w 212"/>
              <a:gd name="T29" fmla="*/ 2147483647 h 212"/>
              <a:gd name="T30" fmla="*/ 2147483647 w 212"/>
              <a:gd name="T31" fmla="*/ 2147483647 h 212"/>
              <a:gd name="T32" fmla="*/ 2147483647 w 212"/>
              <a:gd name="T33" fmla="*/ 2147483647 h 212"/>
              <a:gd name="T34" fmla="*/ 2147483647 w 212"/>
              <a:gd name="T35" fmla="*/ 2147483647 h 212"/>
              <a:gd name="T36" fmla="*/ 2147483647 w 212"/>
              <a:gd name="T37" fmla="*/ 2147483647 h 212"/>
              <a:gd name="T38" fmla="*/ 0 w 212"/>
              <a:gd name="T39" fmla="*/ 2147483647 h 212"/>
              <a:gd name="T40" fmla="*/ 2147483647 w 212"/>
              <a:gd name="T41" fmla="*/ 2147483647 h 212"/>
              <a:gd name="T42" fmla="*/ 2147483647 w 212"/>
              <a:gd name="T43" fmla="*/ 2147483647 h 212"/>
              <a:gd name="T44" fmla="*/ 2147483647 w 212"/>
              <a:gd name="T45" fmla="*/ 2147483647 h 212"/>
              <a:gd name="T46" fmla="*/ 2147483647 w 212"/>
              <a:gd name="T47" fmla="*/ 2147483647 h 212"/>
              <a:gd name="T48" fmla="*/ 2147483647 w 212"/>
              <a:gd name="T49" fmla="*/ 2147483647 h 212"/>
              <a:gd name="T50" fmla="*/ 2147483647 w 212"/>
              <a:gd name="T51" fmla="*/ 2147483647 h 212"/>
              <a:gd name="T52" fmla="*/ 2147483647 w 212"/>
              <a:gd name="T53" fmla="*/ 2147483647 h 212"/>
              <a:gd name="T54" fmla="*/ 2147483647 w 212"/>
              <a:gd name="T55" fmla="*/ 2147483647 h 212"/>
              <a:gd name="T56" fmla="*/ 2147483647 w 212"/>
              <a:gd name="T57" fmla="*/ 2147483647 h 212"/>
              <a:gd name="T58" fmla="*/ 2147483647 w 212"/>
              <a:gd name="T59" fmla="*/ 2147483647 h 212"/>
              <a:gd name="T60" fmla="*/ 2147483647 w 212"/>
              <a:gd name="T61" fmla="*/ 2147483647 h 212"/>
              <a:gd name="T62" fmla="*/ 2147483647 w 212"/>
              <a:gd name="T63" fmla="*/ 2147483647 h 212"/>
              <a:gd name="T64" fmla="*/ 2147483647 w 212"/>
              <a:gd name="T65" fmla="*/ 2147483647 h 212"/>
              <a:gd name="T66" fmla="*/ 2147483647 w 212"/>
              <a:gd name="T67" fmla="*/ 2147483647 h 212"/>
              <a:gd name="T68" fmla="*/ 2147483647 w 212"/>
              <a:gd name="T69" fmla="*/ 2147483647 h 212"/>
              <a:gd name="T70" fmla="*/ 2147483647 w 212"/>
              <a:gd name="T71" fmla="*/ 2147483647 h 212"/>
              <a:gd name="T72" fmla="*/ 2147483647 w 212"/>
              <a:gd name="T73" fmla="*/ 2147483647 h 2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2" h="212">
                <a:moveTo>
                  <a:pt x="148" y="41"/>
                </a:moveTo>
                <a:cubicBezTo>
                  <a:pt x="148" y="64"/>
                  <a:pt x="129" y="83"/>
                  <a:pt x="106" y="83"/>
                </a:cubicBezTo>
                <a:cubicBezTo>
                  <a:pt x="83" y="83"/>
                  <a:pt x="64" y="64"/>
                  <a:pt x="64" y="41"/>
                </a:cubicBezTo>
                <a:cubicBezTo>
                  <a:pt x="64" y="18"/>
                  <a:pt x="83" y="0"/>
                  <a:pt x="106" y="0"/>
                </a:cubicBezTo>
                <a:cubicBezTo>
                  <a:pt x="129" y="0"/>
                  <a:pt x="148" y="18"/>
                  <a:pt x="148" y="41"/>
                </a:cubicBezTo>
                <a:close/>
                <a:moveTo>
                  <a:pt x="106" y="112"/>
                </a:moveTo>
                <a:cubicBezTo>
                  <a:pt x="109" y="112"/>
                  <a:pt x="112" y="112"/>
                  <a:pt x="114" y="110"/>
                </a:cubicBezTo>
                <a:cubicBezTo>
                  <a:pt x="116" y="108"/>
                  <a:pt x="119" y="103"/>
                  <a:pt x="119" y="99"/>
                </a:cubicBezTo>
                <a:cubicBezTo>
                  <a:pt x="119" y="94"/>
                  <a:pt x="111" y="94"/>
                  <a:pt x="106" y="94"/>
                </a:cubicBezTo>
                <a:cubicBezTo>
                  <a:pt x="101" y="94"/>
                  <a:pt x="93" y="94"/>
                  <a:pt x="93" y="99"/>
                </a:cubicBezTo>
                <a:cubicBezTo>
                  <a:pt x="93" y="103"/>
                  <a:pt x="96" y="108"/>
                  <a:pt x="98" y="110"/>
                </a:cubicBezTo>
                <a:cubicBezTo>
                  <a:pt x="100" y="112"/>
                  <a:pt x="103" y="112"/>
                  <a:pt x="106" y="112"/>
                </a:cubicBezTo>
                <a:close/>
                <a:moveTo>
                  <a:pt x="212" y="212"/>
                </a:moveTo>
                <a:cubicBezTo>
                  <a:pt x="176" y="212"/>
                  <a:pt x="176" y="212"/>
                  <a:pt x="176" y="212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50" y="212"/>
                  <a:pt x="50" y="212"/>
                  <a:pt x="50" y="212"/>
                </a:cubicBezTo>
                <a:cubicBezTo>
                  <a:pt x="47" y="164"/>
                  <a:pt x="47" y="164"/>
                  <a:pt x="47" y="164"/>
                </a:cubicBezTo>
                <a:cubicBezTo>
                  <a:pt x="36" y="212"/>
                  <a:pt x="36" y="212"/>
                  <a:pt x="36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3" y="112"/>
                  <a:pt x="31" y="104"/>
                  <a:pt x="42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0" y="118"/>
                  <a:pt x="100" y="117"/>
                  <a:pt x="10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8"/>
                  <a:pt x="113" y="11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81" y="104"/>
                  <a:pt x="189" y="112"/>
                  <a:pt x="191" y="122"/>
                </a:cubicBezTo>
                <a:lnTo>
                  <a:pt x="212" y="212"/>
                </a:lnTo>
                <a:close/>
                <a:moveTo>
                  <a:pt x="154" y="155"/>
                </a:moveTo>
                <a:cubicBezTo>
                  <a:pt x="148" y="142"/>
                  <a:pt x="148" y="142"/>
                  <a:pt x="148" y="142"/>
                </a:cubicBezTo>
                <a:cubicBezTo>
                  <a:pt x="128" y="155"/>
                  <a:pt x="128" y="155"/>
                  <a:pt x="128" y="155"/>
                </a:cubicBezTo>
                <a:lnTo>
                  <a:pt x="154" y="155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45" name="Freeform 32"/>
          <p:cNvSpPr>
            <a:spLocks noEditPoints="1"/>
          </p:cNvSpPr>
          <p:nvPr/>
        </p:nvSpPr>
        <p:spPr bwMode="auto">
          <a:xfrm>
            <a:off x="6158930" y="3799317"/>
            <a:ext cx="384175" cy="384175"/>
          </a:xfrm>
          <a:custGeom>
            <a:avLst/>
            <a:gdLst>
              <a:gd name="T0" fmla="*/ 2147483647 w 212"/>
              <a:gd name="T1" fmla="*/ 2147483647 h 212"/>
              <a:gd name="T2" fmla="*/ 2147483647 w 212"/>
              <a:gd name="T3" fmla="*/ 2147483647 h 212"/>
              <a:gd name="T4" fmla="*/ 2147483647 w 212"/>
              <a:gd name="T5" fmla="*/ 2147483647 h 212"/>
              <a:gd name="T6" fmla="*/ 2147483647 w 212"/>
              <a:gd name="T7" fmla="*/ 0 h 212"/>
              <a:gd name="T8" fmla="*/ 2147483647 w 212"/>
              <a:gd name="T9" fmla="*/ 2147483647 h 212"/>
              <a:gd name="T10" fmla="*/ 2147483647 w 212"/>
              <a:gd name="T11" fmla="*/ 2147483647 h 212"/>
              <a:gd name="T12" fmla="*/ 2147483647 w 212"/>
              <a:gd name="T13" fmla="*/ 2147483647 h 212"/>
              <a:gd name="T14" fmla="*/ 2147483647 w 212"/>
              <a:gd name="T15" fmla="*/ 2147483647 h 212"/>
              <a:gd name="T16" fmla="*/ 2147483647 w 212"/>
              <a:gd name="T17" fmla="*/ 2147483647 h 212"/>
              <a:gd name="T18" fmla="*/ 2147483647 w 212"/>
              <a:gd name="T19" fmla="*/ 2147483647 h 212"/>
              <a:gd name="T20" fmla="*/ 2147483647 w 212"/>
              <a:gd name="T21" fmla="*/ 2147483647 h 212"/>
              <a:gd name="T22" fmla="*/ 2147483647 w 212"/>
              <a:gd name="T23" fmla="*/ 2147483647 h 212"/>
              <a:gd name="T24" fmla="*/ 2147483647 w 212"/>
              <a:gd name="T25" fmla="*/ 2147483647 h 212"/>
              <a:gd name="T26" fmla="*/ 2147483647 w 212"/>
              <a:gd name="T27" fmla="*/ 2147483647 h 212"/>
              <a:gd name="T28" fmla="*/ 2147483647 w 212"/>
              <a:gd name="T29" fmla="*/ 2147483647 h 212"/>
              <a:gd name="T30" fmla="*/ 2147483647 w 212"/>
              <a:gd name="T31" fmla="*/ 2147483647 h 212"/>
              <a:gd name="T32" fmla="*/ 2147483647 w 212"/>
              <a:gd name="T33" fmla="*/ 2147483647 h 212"/>
              <a:gd name="T34" fmla="*/ 2147483647 w 212"/>
              <a:gd name="T35" fmla="*/ 2147483647 h 212"/>
              <a:gd name="T36" fmla="*/ 2147483647 w 212"/>
              <a:gd name="T37" fmla="*/ 2147483647 h 212"/>
              <a:gd name="T38" fmla="*/ 0 w 212"/>
              <a:gd name="T39" fmla="*/ 2147483647 h 212"/>
              <a:gd name="T40" fmla="*/ 2147483647 w 212"/>
              <a:gd name="T41" fmla="*/ 2147483647 h 212"/>
              <a:gd name="T42" fmla="*/ 2147483647 w 212"/>
              <a:gd name="T43" fmla="*/ 2147483647 h 212"/>
              <a:gd name="T44" fmla="*/ 2147483647 w 212"/>
              <a:gd name="T45" fmla="*/ 2147483647 h 212"/>
              <a:gd name="T46" fmla="*/ 2147483647 w 212"/>
              <a:gd name="T47" fmla="*/ 2147483647 h 212"/>
              <a:gd name="T48" fmla="*/ 2147483647 w 212"/>
              <a:gd name="T49" fmla="*/ 2147483647 h 212"/>
              <a:gd name="T50" fmla="*/ 2147483647 w 212"/>
              <a:gd name="T51" fmla="*/ 2147483647 h 212"/>
              <a:gd name="T52" fmla="*/ 2147483647 w 212"/>
              <a:gd name="T53" fmla="*/ 2147483647 h 212"/>
              <a:gd name="T54" fmla="*/ 2147483647 w 212"/>
              <a:gd name="T55" fmla="*/ 2147483647 h 212"/>
              <a:gd name="T56" fmla="*/ 2147483647 w 212"/>
              <a:gd name="T57" fmla="*/ 2147483647 h 212"/>
              <a:gd name="T58" fmla="*/ 2147483647 w 212"/>
              <a:gd name="T59" fmla="*/ 2147483647 h 212"/>
              <a:gd name="T60" fmla="*/ 2147483647 w 212"/>
              <a:gd name="T61" fmla="*/ 2147483647 h 212"/>
              <a:gd name="T62" fmla="*/ 2147483647 w 212"/>
              <a:gd name="T63" fmla="*/ 2147483647 h 212"/>
              <a:gd name="T64" fmla="*/ 2147483647 w 212"/>
              <a:gd name="T65" fmla="*/ 2147483647 h 212"/>
              <a:gd name="T66" fmla="*/ 2147483647 w 212"/>
              <a:gd name="T67" fmla="*/ 2147483647 h 212"/>
              <a:gd name="T68" fmla="*/ 2147483647 w 212"/>
              <a:gd name="T69" fmla="*/ 2147483647 h 212"/>
              <a:gd name="T70" fmla="*/ 2147483647 w 212"/>
              <a:gd name="T71" fmla="*/ 2147483647 h 212"/>
              <a:gd name="T72" fmla="*/ 2147483647 w 212"/>
              <a:gd name="T73" fmla="*/ 2147483647 h 2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12" h="212">
                <a:moveTo>
                  <a:pt x="148" y="41"/>
                </a:moveTo>
                <a:cubicBezTo>
                  <a:pt x="148" y="64"/>
                  <a:pt x="129" y="83"/>
                  <a:pt x="106" y="83"/>
                </a:cubicBezTo>
                <a:cubicBezTo>
                  <a:pt x="83" y="83"/>
                  <a:pt x="64" y="64"/>
                  <a:pt x="64" y="41"/>
                </a:cubicBezTo>
                <a:cubicBezTo>
                  <a:pt x="64" y="18"/>
                  <a:pt x="83" y="0"/>
                  <a:pt x="106" y="0"/>
                </a:cubicBezTo>
                <a:cubicBezTo>
                  <a:pt x="129" y="0"/>
                  <a:pt x="148" y="18"/>
                  <a:pt x="148" y="41"/>
                </a:cubicBezTo>
                <a:close/>
                <a:moveTo>
                  <a:pt x="106" y="112"/>
                </a:moveTo>
                <a:cubicBezTo>
                  <a:pt x="109" y="112"/>
                  <a:pt x="112" y="112"/>
                  <a:pt x="114" y="110"/>
                </a:cubicBezTo>
                <a:cubicBezTo>
                  <a:pt x="116" y="108"/>
                  <a:pt x="119" y="103"/>
                  <a:pt x="119" y="99"/>
                </a:cubicBezTo>
                <a:cubicBezTo>
                  <a:pt x="119" y="94"/>
                  <a:pt x="111" y="94"/>
                  <a:pt x="106" y="94"/>
                </a:cubicBezTo>
                <a:cubicBezTo>
                  <a:pt x="101" y="94"/>
                  <a:pt x="93" y="94"/>
                  <a:pt x="93" y="99"/>
                </a:cubicBezTo>
                <a:cubicBezTo>
                  <a:pt x="93" y="103"/>
                  <a:pt x="96" y="108"/>
                  <a:pt x="98" y="110"/>
                </a:cubicBezTo>
                <a:cubicBezTo>
                  <a:pt x="100" y="112"/>
                  <a:pt x="103" y="112"/>
                  <a:pt x="106" y="112"/>
                </a:cubicBezTo>
                <a:close/>
                <a:moveTo>
                  <a:pt x="212" y="212"/>
                </a:moveTo>
                <a:cubicBezTo>
                  <a:pt x="176" y="212"/>
                  <a:pt x="176" y="212"/>
                  <a:pt x="176" y="212"/>
                </a:cubicBezTo>
                <a:cubicBezTo>
                  <a:pt x="165" y="164"/>
                  <a:pt x="165" y="164"/>
                  <a:pt x="165" y="164"/>
                </a:cubicBezTo>
                <a:cubicBezTo>
                  <a:pt x="162" y="212"/>
                  <a:pt x="162" y="212"/>
                  <a:pt x="162" y="212"/>
                </a:cubicBezTo>
                <a:cubicBezTo>
                  <a:pt x="50" y="212"/>
                  <a:pt x="50" y="212"/>
                  <a:pt x="50" y="212"/>
                </a:cubicBezTo>
                <a:cubicBezTo>
                  <a:pt x="47" y="164"/>
                  <a:pt x="47" y="164"/>
                  <a:pt x="47" y="164"/>
                </a:cubicBezTo>
                <a:cubicBezTo>
                  <a:pt x="36" y="212"/>
                  <a:pt x="36" y="212"/>
                  <a:pt x="36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3" y="112"/>
                  <a:pt x="31" y="104"/>
                  <a:pt x="42" y="103"/>
                </a:cubicBezTo>
                <a:cubicBezTo>
                  <a:pt x="79" y="97"/>
                  <a:pt x="79" y="97"/>
                  <a:pt x="79" y="97"/>
                </a:cubicBezTo>
                <a:cubicBezTo>
                  <a:pt x="97" y="140"/>
                  <a:pt x="97" y="140"/>
                  <a:pt x="97" y="140"/>
                </a:cubicBezTo>
                <a:cubicBezTo>
                  <a:pt x="99" y="119"/>
                  <a:pt x="99" y="119"/>
                  <a:pt x="99" y="119"/>
                </a:cubicBezTo>
                <a:cubicBezTo>
                  <a:pt x="100" y="118"/>
                  <a:pt x="100" y="117"/>
                  <a:pt x="101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2" y="117"/>
                  <a:pt x="112" y="118"/>
                  <a:pt x="113" y="11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33" y="97"/>
                  <a:pt x="133" y="97"/>
                  <a:pt x="133" y="97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81" y="104"/>
                  <a:pt x="189" y="112"/>
                  <a:pt x="191" y="122"/>
                </a:cubicBezTo>
                <a:lnTo>
                  <a:pt x="212" y="212"/>
                </a:lnTo>
                <a:close/>
                <a:moveTo>
                  <a:pt x="154" y="155"/>
                </a:moveTo>
                <a:cubicBezTo>
                  <a:pt x="148" y="142"/>
                  <a:pt x="148" y="142"/>
                  <a:pt x="148" y="142"/>
                </a:cubicBezTo>
                <a:cubicBezTo>
                  <a:pt x="128" y="155"/>
                  <a:pt x="128" y="155"/>
                  <a:pt x="128" y="155"/>
                </a:cubicBezTo>
                <a:lnTo>
                  <a:pt x="154" y="155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46" name="Freeform 189"/>
          <p:cNvSpPr>
            <a:spLocks noEditPoints="1"/>
          </p:cNvSpPr>
          <p:nvPr/>
        </p:nvSpPr>
        <p:spPr bwMode="auto">
          <a:xfrm>
            <a:off x="6897118" y="1637142"/>
            <a:ext cx="220662" cy="312737"/>
          </a:xfrm>
          <a:custGeom>
            <a:avLst/>
            <a:gdLst>
              <a:gd name="T0" fmla="*/ 2147483647 w 63"/>
              <a:gd name="T1" fmla="*/ 2147483647 h 89"/>
              <a:gd name="T2" fmla="*/ 2147483647 w 63"/>
              <a:gd name="T3" fmla="*/ 2147483647 h 89"/>
              <a:gd name="T4" fmla="*/ 2147483647 w 63"/>
              <a:gd name="T5" fmla="*/ 2147483647 h 89"/>
              <a:gd name="T6" fmla="*/ 2147483647 w 63"/>
              <a:gd name="T7" fmla="*/ 2147483647 h 89"/>
              <a:gd name="T8" fmla="*/ 2147483647 w 63"/>
              <a:gd name="T9" fmla="*/ 2147483647 h 89"/>
              <a:gd name="T10" fmla="*/ 2147483647 w 63"/>
              <a:gd name="T11" fmla="*/ 2147483647 h 89"/>
              <a:gd name="T12" fmla="*/ 2147483647 w 63"/>
              <a:gd name="T13" fmla="*/ 2147483647 h 89"/>
              <a:gd name="T14" fmla="*/ 2147483647 w 63"/>
              <a:gd name="T15" fmla="*/ 2147483647 h 89"/>
              <a:gd name="T16" fmla="*/ 2147483647 w 63"/>
              <a:gd name="T17" fmla="*/ 2147483647 h 89"/>
              <a:gd name="T18" fmla="*/ 2147483647 w 63"/>
              <a:gd name="T19" fmla="*/ 2147483647 h 89"/>
              <a:gd name="T20" fmla="*/ 2147483647 w 63"/>
              <a:gd name="T21" fmla="*/ 2147483647 h 89"/>
              <a:gd name="T22" fmla="*/ 2147483647 w 63"/>
              <a:gd name="T23" fmla="*/ 2147483647 h 89"/>
              <a:gd name="T24" fmla="*/ 2147483647 w 63"/>
              <a:gd name="T25" fmla="*/ 2147483647 h 89"/>
              <a:gd name="T26" fmla="*/ 2147483647 w 63"/>
              <a:gd name="T27" fmla="*/ 2147483647 h 89"/>
              <a:gd name="T28" fmla="*/ 2147483647 w 63"/>
              <a:gd name="T29" fmla="*/ 2147483647 h 89"/>
              <a:gd name="T30" fmla="*/ 2147483647 w 63"/>
              <a:gd name="T31" fmla="*/ 2147483647 h 89"/>
              <a:gd name="T32" fmla="*/ 2147483647 w 63"/>
              <a:gd name="T33" fmla="*/ 2147483647 h 89"/>
              <a:gd name="T34" fmla="*/ 2147483647 w 63"/>
              <a:gd name="T35" fmla="*/ 2147483647 h 89"/>
              <a:gd name="T36" fmla="*/ 2147483647 w 63"/>
              <a:gd name="T37" fmla="*/ 2147483647 h 89"/>
              <a:gd name="T38" fmla="*/ 2147483647 w 63"/>
              <a:gd name="T39" fmla="*/ 2147483647 h 89"/>
              <a:gd name="T40" fmla="*/ 2147483647 w 63"/>
              <a:gd name="T41" fmla="*/ 2147483647 h 89"/>
              <a:gd name="T42" fmla="*/ 2147483647 w 63"/>
              <a:gd name="T43" fmla="*/ 2147483647 h 89"/>
              <a:gd name="T44" fmla="*/ 2147483647 w 63"/>
              <a:gd name="T45" fmla="*/ 2147483647 h 89"/>
              <a:gd name="T46" fmla="*/ 2147483647 w 63"/>
              <a:gd name="T47" fmla="*/ 2147483647 h 89"/>
              <a:gd name="T48" fmla="*/ 2147483647 w 63"/>
              <a:gd name="T49" fmla="*/ 2147483647 h 89"/>
              <a:gd name="T50" fmla="*/ 2147483647 w 63"/>
              <a:gd name="T51" fmla="*/ 2147483647 h 89"/>
              <a:gd name="T52" fmla="*/ 2147483647 w 63"/>
              <a:gd name="T53" fmla="*/ 2147483647 h 89"/>
              <a:gd name="T54" fmla="*/ 2147483647 w 63"/>
              <a:gd name="T55" fmla="*/ 2147483647 h 89"/>
              <a:gd name="T56" fmla="*/ 2147483647 w 63"/>
              <a:gd name="T57" fmla="*/ 2147483647 h 89"/>
              <a:gd name="T58" fmla="*/ 2147483647 w 63"/>
              <a:gd name="T59" fmla="*/ 2147483647 h 89"/>
              <a:gd name="T60" fmla="*/ 2147483647 w 63"/>
              <a:gd name="T61" fmla="*/ 2147483647 h 89"/>
              <a:gd name="T62" fmla="*/ 2147483647 w 63"/>
              <a:gd name="T63" fmla="*/ 2147483647 h 89"/>
              <a:gd name="T64" fmla="*/ 2147483647 w 63"/>
              <a:gd name="T65" fmla="*/ 2147483647 h 89"/>
              <a:gd name="T66" fmla="*/ 2147483647 w 63"/>
              <a:gd name="T67" fmla="*/ 2147483647 h 89"/>
              <a:gd name="T68" fmla="*/ 2147483647 w 63"/>
              <a:gd name="T69" fmla="*/ 2147483647 h 89"/>
              <a:gd name="T70" fmla="*/ 2147483647 w 63"/>
              <a:gd name="T71" fmla="*/ 2147483647 h 89"/>
              <a:gd name="T72" fmla="*/ 2147483647 w 63"/>
              <a:gd name="T73" fmla="*/ 2147483647 h 89"/>
              <a:gd name="T74" fmla="*/ 2147483647 w 63"/>
              <a:gd name="T75" fmla="*/ 0 h 89"/>
              <a:gd name="T76" fmla="*/ 0 w 63"/>
              <a:gd name="T77" fmla="*/ 2147483647 h 89"/>
              <a:gd name="T78" fmla="*/ 2147483647 w 63"/>
              <a:gd name="T79" fmla="*/ 2147483647 h 89"/>
              <a:gd name="T80" fmla="*/ 2147483647 w 63"/>
              <a:gd name="T81" fmla="*/ 2147483647 h 89"/>
              <a:gd name="T82" fmla="*/ 2147483647 w 63"/>
              <a:gd name="T83" fmla="*/ 2147483647 h 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" h="89">
                <a:moveTo>
                  <a:pt x="10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10" y="40"/>
                  <a:pt x="20" y="50"/>
                  <a:pt x="32" y="50"/>
                </a:cubicBezTo>
                <a:cubicBezTo>
                  <a:pt x="40" y="50"/>
                  <a:pt x="46" y="46"/>
                  <a:pt x="50" y="40"/>
                </a:cubicBezTo>
                <a:cubicBezTo>
                  <a:pt x="49" y="41"/>
                  <a:pt x="47" y="42"/>
                  <a:pt x="45" y="43"/>
                </a:cubicBezTo>
                <a:cubicBezTo>
                  <a:pt x="43" y="44"/>
                  <a:pt x="40" y="45"/>
                  <a:pt x="37" y="45"/>
                </a:cubicBezTo>
                <a:cubicBezTo>
                  <a:pt x="37" y="46"/>
                  <a:pt x="36" y="47"/>
                  <a:pt x="36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7"/>
                  <a:pt x="28" y="46"/>
                  <a:pt x="28" y="45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9" y="42"/>
                  <a:pt x="30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7" y="42"/>
                  <a:pt x="37" y="43"/>
                </a:cubicBezTo>
                <a:cubicBezTo>
                  <a:pt x="40" y="43"/>
                  <a:pt x="42" y="42"/>
                  <a:pt x="44" y="41"/>
                </a:cubicBezTo>
                <a:cubicBezTo>
                  <a:pt x="48" y="39"/>
                  <a:pt x="50" y="37"/>
                  <a:pt x="53" y="34"/>
                </a:cubicBezTo>
                <a:cubicBezTo>
                  <a:pt x="53" y="32"/>
                  <a:pt x="53" y="30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49" y="26"/>
                  <a:pt x="45" y="23"/>
                  <a:pt x="43" y="20"/>
                </a:cubicBezTo>
                <a:cubicBezTo>
                  <a:pt x="36" y="25"/>
                  <a:pt x="26" y="28"/>
                  <a:pt x="15" y="28"/>
                </a:cubicBezTo>
                <a:cubicBezTo>
                  <a:pt x="13" y="28"/>
                  <a:pt x="12" y="28"/>
                  <a:pt x="10" y="28"/>
                </a:cubicBezTo>
                <a:close/>
                <a:moveTo>
                  <a:pt x="40" y="30"/>
                </a:moveTo>
                <a:cubicBezTo>
                  <a:pt x="42" y="30"/>
                  <a:pt x="43" y="31"/>
                  <a:pt x="43" y="33"/>
                </a:cubicBezTo>
                <a:cubicBezTo>
                  <a:pt x="43" y="35"/>
                  <a:pt x="42" y="36"/>
                  <a:pt x="40" y="36"/>
                </a:cubicBezTo>
                <a:cubicBezTo>
                  <a:pt x="38" y="36"/>
                  <a:pt x="37" y="35"/>
                  <a:pt x="37" y="33"/>
                </a:cubicBezTo>
                <a:cubicBezTo>
                  <a:pt x="37" y="31"/>
                  <a:pt x="38" y="30"/>
                  <a:pt x="40" y="30"/>
                </a:cubicBezTo>
                <a:close/>
                <a:moveTo>
                  <a:pt x="22" y="30"/>
                </a:moveTo>
                <a:cubicBezTo>
                  <a:pt x="24" y="30"/>
                  <a:pt x="25" y="31"/>
                  <a:pt x="25" y="33"/>
                </a:cubicBezTo>
                <a:cubicBezTo>
                  <a:pt x="25" y="35"/>
                  <a:pt x="24" y="36"/>
                  <a:pt x="22" y="36"/>
                </a:cubicBezTo>
                <a:cubicBezTo>
                  <a:pt x="21" y="36"/>
                  <a:pt x="20" y="35"/>
                  <a:pt x="20" y="33"/>
                </a:cubicBezTo>
                <a:cubicBezTo>
                  <a:pt x="20" y="31"/>
                  <a:pt x="21" y="30"/>
                  <a:pt x="22" y="30"/>
                </a:cubicBezTo>
                <a:close/>
                <a:moveTo>
                  <a:pt x="43" y="2"/>
                </a:move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4" y="2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7" y="13"/>
                  <a:pt x="60" y="20"/>
                  <a:pt x="60" y="28"/>
                </a:cubicBezTo>
                <a:cubicBezTo>
                  <a:pt x="60" y="29"/>
                  <a:pt x="60" y="30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70"/>
                  <a:pt x="60" y="70"/>
                  <a:pt x="60" y="70"/>
                </a:cubicBezTo>
                <a:cubicBezTo>
                  <a:pt x="49" y="49"/>
                  <a:pt x="17" y="48"/>
                  <a:pt x="4" y="68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12"/>
                  <a:pt x="17" y="0"/>
                  <a:pt x="32" y="0"/>
                </a:cubicBezTo>
                <a:cubicBezTo>
                  <a:pt x="36" y="0"/>
                  <a:pt x="39" y="1"/>
                  <a:pt x="43" y="2"/>
                </a:cubicBezTo>
                <a:close/>
                <a:moveTo>
                  <a:pt x="0" y="89"/>
                </a:moveTo>
                <a:cubicBezTo>
                  <a:pt x="30" y="89"/>
                  <a:pt x="30" y="89"/>
                  <a:pt x="30" y="89"/>
                </a:cubicBezTo>
                <a:cubicBezTo>
                  <a:pt x="19" y="60"/>
                  <a:pt x="19" y="60"/>
                  <a:pt x="19" y="60"/>
                </a:cubicBezTo>
                <a:cubicBezTo>
                  <a:pt x="8" y="65"/>
                  <a:pt x="1" y="77"/>
                  <a:pt x="0" y="89"/>
                </a:cubicBezTo>
                <a:close/>
                <a:moveTo>
                  <a:pt x="34" y="89"/>
                </a:moveTo>
                <a:cubicBezTo>
                  <a:pt x="63" y="89"/>
                  <a:pt x="63" y="89"/>
                  <a:pt x="63" y="89"/>
                </a:cubicBezTo>
                <a:cubicBezTo>
                  <a:pt x="61" y="77"/>
                  <a:pt x="54" y="65"/>
                  <a:pt x="43" y="60"/>
                </a:cubicBezTo>
                <a:lnTo>
                  <a:pt x="34" y="89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47" name="Freeform 189"/>
          <p:cNvSpPr>
            <a:spLocks noEditPoints="1"/>
          </p:cNvSpPr>
          <p:nvPr/>
        </p:nvSpPr>
        <p:spPr bwMode="auto">
          <a:xfrm>
            <a:off x="7193980" y="3507217"/>
            <a:ext cx="222250" cy="312737"/>
          </a:xfrm>
          <a:custGeom>
            <a:avLst/>
            <a:gdLst>
              <a:gd name="T0" fmla="*/ 2147483647 w 63"/>
              <a:gd name="T1" fmla="*/ 2147483647 h 89"/>
              <a:gd name="T2" fmla="*/ 2147483647 w 63"/>
              <a:gd name="T3" fmla="*/ 2147483647 h 89"/>
              <a:gd name="T4" fmla="*/ 2147483647 w 63"/>
              <a:gd name="T5" fmla="*/ 2147483647 h 89"/>
              <a:gd name="T6" fmla="*/ 2147483647 w 63"/>
              <a:gd name="T7" fmla="*/ 2147483647 h 89"/>
              <a:gd name="T8" fmla="*/ 2147483647 w 63"/>
              <a:gd name="T9" fmla="*/ 2147483647 h 89"/>
              <a:gd name="T10" fmla="*/ 2147483647 w 63"/>
              <a:gd name="T11" fmla="*/ 2147483647 h 89"/>
              <a:gd name="T12" fmla="*/ 2147483647 w 63"/>
              <a:gd name="T13" fmla="*/ 2147483647 h 89"/>
              <a:gd name="T14" fmla="*/ 2147483647 w 63"/>
              <a:gd name="T15" fmla="*/ 2147483647 h 89"/>
              <a:gd name="T16" fmla="*/ 2147483647 w 63"/>
              <a:gd name="T17" fmla="*/ 2147483647 h 89"/>
              <a:gd name="T18" fmla="*/ 2147483647 w 63"/>
              <a:gd name="T19" fmla="*/ 2147483647 h 89"/>
              <a:gd name="T20" fmla="*/ 2147483647 w 63"/>
              <a:gd name="T21" fmla="*/ 2147483647 h 89"/>
              <a:gd name="T22" fmla="*/ 2147483647 w 63"/>
              <a:gd name="T23" fmla="*/ 2147483647 h 89"/>
              <a:gd name="T24" fmla="*/ 2147483647 w 63"/>
              <a:gd name="T25" fmla="*/ 2147483647 h 89"/>
              <a:gd name="T26" fmla="*/ 2147483647 w 63"/>
              <a:gd name="T27" fmla="*/ 2147483647 h 89"/>
              <a:gd name="T28" fmla="*/ 2147483647 w 63"/>
              <a:gd name="T29" fmla="*/ 2147483647 h 89"/>
              <a:gd name="T30" fmla="*/ 2147483647 w 63"/>
              <a:gd name="T31" fmla="*/ 2147483647 h 89"/>
              <a:gd name="T32" fmla="*/ 2147483647 w 63"/>
              <a:gd name="T33" fmla="*/ 2147483647 h 89"/>
              <a:gd name="T34" fmla="*/ 2147483647 w 63"/>
              <a:gd name="T35" fmla="*/ 2147483647 h 89"/>
              <a:gd name="T36" fmla="*/ 2147483647 w 63"/>
              <a:gd name="T37" fmla="*/ 2147483647 h 89"/>
              <a:gd name="T38" fmla="*/ 2147483647 w 63"/>
              <a:gd name="T39" fmla="*/ 2147483647 h 89"/>
              <a:gd name="T40" fmla="*/ 2147483647 w 63"/>
              <a:gd name="T41" fmla="*/ 2147483647 h 89"/>
              <a:gd name="T42" fmla="*/ 2147483647 w 63"/>
              <a:gd name="T43" fmla="*/ 2147483647 h 89"/>
              <a:gd name="T44" fmla="*/ 2147483647 w 63"/>
              <a:gd name="T45" fmla="*/ 2147483647 h 89"/>
              <a:gd name="T46" fmla="*/ 2147483647 w 63"/>
              <a:gd name="T47" fmla="*/ 2147483647 h 89"/>
              <a:gd name="T48" fmla="*/ 2147483647 w 63"/>
              <a:gd name="T49" fmla="*/ 2147483647 h 89"/>
              <a:gd name="T50" fmla="*/ 2147483647 w 63"/>
              <a:gd name="T51" fmla="*/ 2147483647 h 89"/>
              <a:gd name="T52" fmla="*/ 2147483647 w 63"/>
              <a:gd name="T53" fmla="*/ 2147483647 h 89"/>
              <a:gd name="T54" fmla="*/ 2147483647 w 63"/>
              <a:gd name="T55" fmla="*/ 2147483647 h 89"/>
              <a:gd name="T56" fmla="*/ 2147483647 w 63"/>
              <a:gd name="T57" fmla="*/ 2147483647 h 89"/>
              <a:gd name="T58" fmla="*/ 2147483647 w 63"/>
              <a:gd name="T59" fmla="*/ 2147483647 h 89"/>
              <a:gd name="T60" fmla="*/ 2147483647 w 63"/>
              <a:gd name="T61" fmla="*/ 2147483647 h 89"/>
              <a:gd name="T62" fmla="*/ 2147483647 w 63"/>
              <a:gd name="T63" fmla="*/ 2147483647 h 89"/>
              <a:gd name="T64" fmla="*/ 2147483647 w 63"/>
              <a:gd name="T65" fmla="*/ 2147483647 h 89"/>
              <a:gd name="T66" fmla="*/ 2147483647 w 63"/>
              <a:gd name="T67" fmla="*/ 2147483647 h 89"/>
              <a:gd name="T68" fmla="*/ 2147483647 w 63"/>
              <a:gd name="T69" fmla="*/ 2147483647 h 89"/>
              <a:gd name="T70" fmla="*/ 2147483647 w 63"/>
              <a:gd name="T71" fmla="*/ 2147483647 h 89"/>
              <a:gd name="T72" fmla="*/ 2147483647 w 63"/>
              <a:gd name="T73" fmla="*/ 2147483647 h 89"/>
              <a:gd name="T74" fmla="*/ 2147483647 w 63"/>
              <a:gd name="T75" fmla="*/ 0 h 89"/>
              <a:gd name="T76" fmla="*/ 0 w 63"/>
              <a:gd name="T77" fmla="*/ 2147483647 h 89"/>
              <a:gd name="T78" fmla="*/ 2147483647 w 63"/>
              <a:gd name="T79" fmla="*/ 2147483647 h 89"/>
              <a:gd name="T80" fmla="*/ 2147483647 w 63"/>
              <a:gd name="T81" fmla="*/ 2147483647 h 89"/>
              <a:gd name="T82" fmla="*/ 2147483647 w 63"/>
              <a:gd name="T83" fmla="*/ 2147483647 h 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" h="89">
                <a:moveTo>
                  <a:pt x="10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10" y="40"/>
                  <a:pt x="20" y="50"/>
                  <a:pt x="32" y="50"/>
                </a:cubicBezTo>
                <a:cubicBezTo>
                  <a:pt x="40" y="50"/>
                  <a:pt x="46" y="46"/>
                  <a:pt x="50" y="40"/>
                </a:cubicBezTo>
                <a:cubicBezTo>
                  <a:pt x="49" y="41"/>
                  <a:pt x="47" y="42"/>
                  <a:pt x="45" y="43"/>
                </a:cubicBezTo>
                <a:cubicBezTo>
                  <a:pt x="43" y="44"/>
                  <a:pt x="40" y="45"/>
                  <a:pt x="37" y="45"/>
                </a:cubicBezTo>
                <a:cubicBezTo>
                  <a:pt x="37" y="46"/>
                  <a:pt x="36" y="47"/>
                  <a:pt x="36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7"/>
                  <a:pt x="28" y="46"/>
                  <a:pt x="28" y="45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9" y="42"/>
                  <a:pt x="30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7" y="42"/>
                  <a:pt x="37" y="43"/>
                </a:cubicBezTo>
                <a:cubicBezTo>
                  <a:pt x="40" y="43"/>
                  <a:pt x="42" y="42"/>
                  <a:pt x="44" y="41"/>
                </a:cubicBezTo>
                <a:cubicBezTo>
                  <a:pt x="48" y="39"/>
                  <a:pt x="50" y="37"/>
                  <a:pt x="53" y="34"/>
                </a:cubicBezTo>
                <a:cubicBezTo>
                  <a:pt x="53" y="32"/>
                  <a:pt x="53" y="30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49" y="26"/>
                  <a:pt x="45" y="23"/>
                  <a:pt x="43" y="20"/>
                </a:cubicBezTo>
                <a:cubicBezTo>
                  <a:pt x="36" y="25"/>
                  <a:pt x="26" y="28"/>
                  <a:pt x="15" y="28"/>
                </a:cubicBezTo>
                <a:cubicBezTo>
                  <a:pt x="13" y="28"/>
                  <a:pt x="12" y="28"/>
                  <a:pt x="10" y="28"/>
                </a:cubicBezTo>
                <a:close/>
                <a:moveTo>
                  <a:pt x="40" y="30"/>
                </a:moveTo>
                <a:cubicBezTo>
                  <a:pt x="42" y="30"/>
                  <a:pt x="43" y="31"/>
                  <a:pt x="43" y="33"/>
                </a:cubicBezTo>
                <a:cubicBezTo>
                  <a:pt x="43" y="35"/>
                  <a:pt x="42" y="36"/>
                  <a:pt x="40" y="36"/>
                </a:cubicBezTo>
                <a:cubicBezTo>
                  <a:pt x="38" y="36"/>
                  <a:pt x="37" y="35"/>
                  <a:pt x="37" y="33"/>
                </a:cubicBezTo>
                <a:cubicBezTo>
                  <a:pt x="37" y="31"/>
                  <a:pt x="38" y="30"/>
                  <a:pt x="40" y="30"/>
                </a:cubicBezTo>
                <a:close/>
                <a:moveTo>
                  <a:pt x="22" y="30"/>
                </a:moveTo>
                <a:cubicBezTo>
                  <a:pt x="24" y="30"/>
                  <a:pt x="25" y="31"/>
                  <a:pt x="25" y="33"/>
                </a:cubicBezTo>
                <a:cubicBezTo>
                  <a:pt x="25" y="35"/>
                  <a:pt x="24" y="36"/>
                  <a:pt x="22" y="36"/>
                </a:cubicBezTo>
                <a:cubicBezTo>
                  <a:pt x="21" y="36"/>
                  <a:pt x="20" y="35"/>
                  <a:pt x="20" y="33"/>
                </a:cubicBezTo>
                <a:cubicBezTo>
                  <a:pt x="20" y="31"/>
                  <a:pt x="21" y="30"/>
                  <a:pt x="22" y="30"/>
                </a:cubicBezTo>
                <a:close/>
                <a:moveTo>
                  <a:pt x="43" y="2"/>
                </a:move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4" y="2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7" y="13"/>
                  <a:pt x="60" y="20"/>
                  <a:pt x="60" y="28"/>
                </a:cubicBezTo>
                <a:cubicBezTo>
                  <a:pt x="60" y="29"/>
                  <a:pt x="60" y="30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70"/>
                  <a:pt x="60" y="70"/>
                  <a:pt x="60" y="70"/>
                </a:cubicBezTo>
                <a:cubicBezTo>
                  <a:pt x="49" y="49"/>
                  <a:pt x="17" y="48"/>
                  <a:pt x="4" y="68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12"/>
                  <a:pt x="17" y="0"/>
                  <a:pt x="32" y="0"/>
                </a:cubicBezTo>
                <a:cubicBezTo>
                  <a:pt x="36" y="0"/>
                  <a:pt x="39" y="1"/>
                  <a:pt x="43" y="2"/>
                </a:cubicBezTo>
                <a:close/>
                <a:moveTo>
                  <a:pt x="0" y="89"/>
                </a:moveTo>
                <a:cubicBezTo>
                  <a:pt x="30" y="89"/>
                  <a:pt x="30" y="89"/>
                  <a:pt x="30" y="89"/>
                </a:cubicBezTo>
                <a:cubicBezTo>
                  <a:pt x="19" y="60"/>
                  <a:pt x="19" y="60"/>
                  <a:pt x="19" y="60"/>
                </a:cubicBezTo>
                <a:cubicBezTo>
                  <a:pt x="8" y="65"/>
                  <a:pt x="1" y="77"/>
                  <a:pt x="0" y="89"/>
                </a:cubicBezTo>
                <a:close/>
                <a:moveTo>
                  <a:pt x="34" y="89"/>
                </a:moveTo>
                <a:cubicBezTo>
                  <a:pt x="63" y="89"/>
                  <a:pt x="63" y="89"/>
                  <a:pt x="63" y="89"/>
                </a:cubicBezTo>
                <a:cubicBezTo>
                  <a:pt x="61" y="77"/>
                  <a:pt x="54" y="65"/>
                  <a:pt x="43" y="60"/>
                </a:cubicBezTo>
                <a:lnTo>
                  <a:pt x="34" y="89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48" name="Freeform 189"/>
          <p:cNvSpPr>
            <a:spLocks noEditPoints="1"/>
          </p:cNvSpPr>
          <p:nvPr/>
        </p:nvSpPr>
        <p:spPr bwMode="auto">
          <a:xfrm>
            <a:off x="4663505" y="2445179"/>
            <a:ext cx="222250" cy="312738"/>
          </a:xfrm>
          <a:custGeom>
            <a:avLst/>
            <a:gdLst>
              <a:gd name="T0" fmla="*/ 2147483647 w 63"/>
              <a:gd name="T1" fmla="*/ 2147483647 h 89"/>
              <a:gd name="T2" fmla="*/ 2147483647 w 63"/>
              <a:gd name="T3" fmla="*/ 2147483647 h 89"/>
              <a:gd name="T4" fmla="*/ 2147483647 w 63"/>
              <a:gd name="T5" fmla="*/ 2147483647 h 89"/>
              <a:gd name="T6" fmla="*/ 2147483647 w 63"/>
              <a:gd name="T7" fmla="*/ 2147483647 h 89"/>
              <a:gd name="T8" fmla="*/ 2147483647 w 63"/>
              <a:gd name="T9" fmla="*/ 2147483647 h 89"/>
              <a:gd name="T10" fmla="*/ 2147483647 w 63"/>
              <a:gd name="T11" fmla="*/ 2147483647 h 89"/>
              <a:gd name="T12" fmla="*/ 2147483647 w 63"/>
              <a:gd name="T13" fmla="*/ 2147483647 h 89"/>
              <a:gd name="T14" fmla="*/ 2147483647 w 63"/>
              <a:gd name="T15" fmla="*/ 2147483647 h 89"/>
              <a:gd name="T16" fmla="*/ 2147483647 w 63"/>
              <a:gd name="T17" fmla="*/ 2147483647 h 89"/>
              <a:gd name="T18" fmla="*/ 2147483647 w 63"/>
              <a:gd name="T19" fmla="*/ 2147483647 h 89"/>
              <a:gd name="T20" fmla="*/ 2147483647 w 63"/>
              <a:gd name="T21" fmla="*/ 2147483647 h 89"/>
              <a:gd name="T22" fmla="*/ 2147483647 w 63"/>
              <a:gd name="T23" fmla="*/ 2147483647 h 89"/>
              <a:gd name="T24" fmla="*/ 2147483647 w 63"/>
              <a:gd name="T25" fmla="*/ 2147483647 h 89"/>
              <a:gd name="T26" fmla="*/ 2147483647 w 63"/>
              <a:gd name="T27" fmla="*/ 2147483647 h 89"/>
              <a:gd name="T28" fmla="*/ 2147483647 w 63"/>
              <a:gd name="T29" fmla="*/ 2147483647 h 89"/>
              <a:gd name="T30" fmla="*/ 2147483647 w 63"/>
              <a:gd name="T31" fmla="*/ 2147483647 h 89"/>
              <a:gd name="T32" fmla="*/ 2147483647 w 63"/>
              <a:gd name="T33" fmla="*/ 2147483647 h 89"/>
              <a:gd name="T34" fmla="*/ 2147483647 w 63"/>
              <a:gd name="T35" fmla="*/ 2147483647 h 89"/>
              <a:gd name="T36" fmla="*/ 2147483647 w 63"/>
              <a:gd name="T37" fmla="*/ 2147483647 h 89"/>
              <a:gd name="T38" fmla="*/ 2147483647 w 63"/>
              <a:gd name="T39" fmla="*/ 2147483647 h 89"/>
              <a:gd name="T40" fmla="*/ 2147483647 w 63"/>
              <a:gd name="T41" fmla="*/ 2147483647 h 89"/>
              <a:gd name="T42" fmla="*/ 2147483647 w 63"/>
              <a:gd name="T43" fmla="*/ 2147483647 h 89"/>
              <a:gd name="T44" fmla="*/ 2147483647 w 63"/>
              <a:gd name="T45" fmla="*/ 2147483647 h 89"/>
              <a:gd name="T46" fmla="*/ 2147483647 w 63"/>
              <a:gd name="T47" fmla="*/ 2147483647 h 89"/>
              <a:gd name="T48" fmla="*/ 2147483647 w 63"/>
              <a:gd name="T49" fmla="*/ 2147483647 h 89"/>
              <a:gd name="T50" fmla="*/ 2147483647 w 63"/>
              <a:gd name="T51" fmla="*/ 2147483647 h 89"/>
              <a:gd name="T52" fmla="*/ 2147483647 w 63"/>
              <a:gd name="T53" fmla="*/ 2147483647 h 89"/>
              <a:gd name="T54" fmla="*/ 2147483647 w 63"/>
              <a:gd name="T55" fmla="*/ 2147483647 h 89"/>
              <a:gd name="T56" fmla="*/ 2147483647 w 63"/>
              <a:gd name="T57" fmla="*/ 2147483647 h 89"/>
              <a:gd name="T58" fmla="*/ 2147483647 w 63"/>
              <a:gd name="T59" fmla="*/ 2147483647 h 89"/>
              <a:gd name="T60" fmla="*/ 2147483647 w 63"/>
              <a:gd name="T61" fmla="*/ 2147483647 h 89"/>
              <a:gd name="T62" fmla="*/ 2147483647 w 63"/>
              <a:gd name="T63" fmla="*/ 2147483647 h 89"/>
              <a:gd name="T64" fmla="*/ 2147483647 w 63"/>
              <a:gd name="T65" fmla="*/ 2147483647 h 89"/>
              <a:gd name="T66" fmla="*/ 2147483647 w 63"/>
              <a:gd name="T67" fmla="*/ 2147483647 h 89"/>
              <a:gd name="T68" fmla="*/ 2147483647 w 63"/>
              <a:gd name="T69" fmla="*/ 2147483647 h 89"/>
              <a:gd name="T70" fmla="*/ 2147483647 w 63"/>
              <a:gd name="T71" fmla="*/ 2147483647 h 89"/>
              <a:gd name="T72" fmla="*/ 2147483647 w 63"/>
              <a:gd name="T73" fmla="*/ 2147483647 h 89"/>
              <a:gd name="T74" fmla="*/ 2147483647 w 63"/>
              <a:gd name="T75" fmla="*/ 0 h 89"/>
              <a:gd name="T76" fmla="*/ 0 w 63"/>
              <a:gd name="T77" fmla="*/ 2147483647 h 89"/>
              <a:gd name="T78" fmla="*/ 2147483647 w 63"/>
              <a:gd name="T79" fmla="*/ 2147483647 h 89"/>
              <a:gd name="T80" fmla="*/ 2147483647 w 63"/>
              <a:gd name="T81" fmla="*/ 2147483647 h 89"/>
              <a:gd name="T82" fmla="*/ 2147483647 w 63"/>
              <a:gd name="T83" fmla="*/ 2147483647 h 8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" h="89">
                <a:moveTo>
                  <a:pt x="10" y="28"/>
                </a:moveTo>
                <a:cubicBezTo>
                  <a:pt x="10" y="28"/>
                  <a:pt x="10" y="28"/>
                  <a:pt x="10" y="28"/>
                </a:cubicBezTo>
                <a:cubicBezTo>
                  <a:pt x="10" y="40"/>
                  <a:pt x="20" y="50"/>
                  <a:pt x="32" y="50"/>
                </a:cubicBezTo>
                <a:cubicBezTo>
                  <a:pt x="40" y="50"/>
                  <a:pt x="46" y="46"/>
                  <a:pt x="50" y="40"/>
                </a:cubicBezTo>
                <a:cubicBezTo>
                  <a:pt x="49" y="41"/>
                  <a:pt x="47" y="42"/>
                  <a:pt x="45" y="43"/>
                </a:cubicBezTo>
                <a:cubicBezTo>
                  <a:pt x="43" y="44"/>
                  <a:pt x="40" y="45"/>
                  <a:pt x="37" y="45"/>
                </a:cubicBezTo>
                <a:cubicBezTo>
                  <a:pt x="37" y="46"/>
                  <a:pt x="36" y="47"/>
                  <a:pt x="36" y="47"/>
                </a:cubicBezTo>
                <a:cubicBezTo>
                  <a:pt x="30" y="47"/>
                  <a:pt x="30" y="47"/>
                  <a:pt x="30" y="47"/>
                </a:cubicBezTo>
                <a:cubicBezTo>
                  <a:pt x="29" y="47"/>
                  <a:pt x="28" y="46"/>
                  <a:pt x="28" y="45"/>
                </a:cubicBezTo>
                <a:cubicBezTo>
                  <a:pt x="28" y="44"/>
                  <a:pt x="28" y="44"/>
                  <a:pt x="28" y="44"/>
                </a:cubicBezTo>
                <a:cubicBezTo>
                  <a:pt x="28" y="43"/>
                  <a:pt x="29" y="42"/>
                  <a:pt x="30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6" y="42"/>
                  <a:pt x="37" y="42"/>
                  <a:pt x="37" y="43"/>
                </a:cubicBezTo>
                <a:cubicBezTo>
                  <a:pt x="40" y="43"/>
                  <a:pt x="42" y="42"/>
                  <a:pt x="44" y="41"/>
                </a:cubicBezTo>
                <a:cubicBezTo>
                  <a:pt x="48" y="39"/>
                  <a:pt x="50" y="37"/>
                  <a:pt x="53" y="34"/>
                </a:cubicBezTo>
                <a:cubicBezTo>
                  <a:pt x="53" y="32"/>
                  <a:pt x="53" y="30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49" y="26"/>
                  <a:pt x="45" y="23"/>
                  <a:pt x="43" y="20"/>
                </a:cubicBezTo>
                <a:cubicBezTo>
                  <a:pt x="36" y="25"/>
                  <a:pt x="26" y="28"/>
                  <a:pt x="15" y="28"/>
                </a:cubicBezTo>
                <a:cubicBezTo>
                  <a:pt x="13" y="28"/>
                  <a:pt x="12" y="28"/>
                  <a:pt x="10" y="28"/>
                </a:cubicBezTo>
                <a:close/>
                <a:moveTo>
                  <a:pt x="40" y="30"/>
                </a:moveTo>
                <a:cubicBezTo>
                  <a:pt x="42" y="30"/>
                  <a:pt x="43" y="31"/>
                  <a:pt x="43" y="33"/>
                </a:cubicBezTo>
                <a:cubicBezTo>
                  <a:pt x="43" y="35"/>
                  <a:pt x="42" y="36"/>
                  <a:pt x="40" y="36"/>
                </a:cubicBezTo>
                <a:cubicBezTo>
                  <a:pt x="38" y="36"/>
                  <a:pt x="37" y="35"/>
                  <a:pt x="37" y="33"/>
                </a:cubicBezTo>
                <a:cubicBezTo>
                  <a:pt x="37" y="31"/>
                  <a:pt x="38" y="30"/>
                  <a:pt x="40" y="30"/>
                </a:cubicBezTo>
                <a:close/>
                <a:moveTo>
                  <a:pt x="22" y="30"/>
                </a:moveTo>
                <a:cubicBezTo>
                  <a:pt x="24" y="30"/>
                  <a:pt x="25" y="31"/>
                  <a:pt x="25" y="33"/>
                </a:cubicBezTo>
                <a:cubicBezTo>
                  <a:pt x="25" y="35"/>
                  <a:pt x="24" y="36"/>
                  <a:pt x="22" y="36"/>
                </a:cubicBezTo>
                <a:cubicBezTo>
                  <a:pt x="21" y="36"/>
                  <a:pt x="20" y="35"/>
                  <a:pt x="20" y="33"/>
                </a:cubicBezTo>
                <a:cubicBezTo>
                  <a:pt x="20" y="31"/>
                  <a:pt x="21" y="30"/>
                  <a:pt x="22" y="30"/>
                </a:cubicBezTo>
                <a:close/>
                <a:moveTo>
                  <a:pt x="43" y="2"/>
                </a:moveTo>
                <a:cubicBezTo>
                  <a:pt x="43" y="2"/>
                  <a:pt x="43" y="2"/>
                  <a:pt x="43" y="2"/>
                </a:cubicBezTo>
                <a:cubicBezTo>
                  <a:pt x="43" y="2"/>
                  <a:pt x="44" y="2"/>
                  <a:pt x="44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6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4"/>
                  <a:pt x="47" y="4"/>
                </a:cubicBezTo>
                <a:cubicBezTo>
                  <a:pt x="47" y="4"/>
                  <a:pt x="47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0" y="7"/>
                  <a:pt x="50" y="7"/>
                </a:cubicBezTo>
                <a:cubicBezTo>
                  <a:pt x="50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1" y="8"/>
                  <a:pt x="51" y="8"/>
                  <a:pt x="51" y="8"/>
                </a:cubicBezTo>
                <a:cubicBezTo>
                  <a:pt x="57" y="13"/>
                  <a:pt x="60" y="20"/>
                  <a:pt x="60" y="28"/>
                </a:cubicBezTo>
                <a:cubicBezTo>
                  <a:pt x="60" y="29"/>
                  <a:pt x="60" y="30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70"/>
                  <a:pt x="60" y="70"/>
                  <a:pt x="60" y="70"/>
                </a:cubicBezTo>
                <a:cubicBezTo>
                  <a:pt x="49" y="49"/>
                  <a:pt x="17" y="48"/>
                  <a:pt x="4" y="68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12"/>
                  <a:pt x="17" y="0"/>
                  <a:pt x="32" y="0"/>
                </a:cubicBezTo>
                <a:cubicBezTo>
                  <a:pt x="36" y="0"/>
                  <a:pt x="39" y="1"/>
                  <a:pt x="43" y="2"/>
                </a:cubicBezTo>
                <a:close/>
                <a:moveTo>
                  <a:pt x="0" y="89"/>
                </a:moveTo>
                <a:cubicBezTo>
                  <a:pt x="30" y="89"/>
                  <a:pt x="30" y="89"/>
                  <a:pt x="30" y="89"/>
                </a:cubicBezTo>
                <a:cubicBezTo>
                  <a:pt x="19" y="60"/>
                  <a:pt x="19" y="60"/>
                  <a:pt x="19" y="60"/>
                </a:cubicBezTo>
                <a:cubicBezTo>
                  <a:pt x="8" y="65"/>
                  <a:pt x="1" y="77"/>
                  <a:pt x="0" y="89"/>
                </a:cubicBezTo>
                <a:close/>
                <a:moveTo>
                  <a:pt x="34" y="89"/>
                </a:moveTo>
                <a:cubicBezTo>
                  <a:pt x="63" y="89"/>
                  <a:pt x="63" y="89"/>
                  <a:pt x="63" y="89"/>
                </a:cubicBezTo>
                <a:cubicBezTo>
                  <a:pt x="61" y="77"/>
                  <a:pt x="54" y="65"/>
                  <a:pt x="43" y="60"/>
                </a:cubicBezTo>
                <a:lnTo>
                  <a:pt x="34" y="89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7" name="Freeform 151"/>
          <p:cNvSpPr>
            <a:spLocks noEditPoints="1"/>
          </p:cNvSpPr>
          <p:nvPr/>
        </p:nvSpPr>
        <p:spPr bwMode="auto">
          <a:xfrm>
            <a:off x="6697093" y="2310242"/>
            <a:ext cx="277812" cy="214312"/>
          </a:xfrm>
          <a:custGeom>
            <a:avLst/>
            <a:gdLst>
              <a:gd name="T0" fmla="*/ 71 w 89"/>
              <a:gd name="T1" fmla="*/ 24 h 69"/>
              <a:gd name="T2" fmla="*/ 64 w 89"/>
              <a:gd name="T3" fmla="*/ 28 h 69"/>
              <a:gd name="T4" fmla="*/ 32 w 89"/>
              <a:gd name="T5" fmla="*/ 32 h 69"/>
              <a:gd name="T6" fmla="*/ 32 w 89"/>
              <a:gd name="T7" fmla="*/ 63 h 69"/>
              <a:gd name="T8" fmla="*/ 8 w 89"/>
              <a:gd name="T9" fmla="*/ 69 h 69"/>
              <a:gd name="T10" fmla="*/ 1 w 89"/>
              <a:gd name="T11" fmla="*/ 28 h 69"/>
              <a:gd name="T12" fmla="*/ 35 w 89"/>
              <a:gd name="T13" fmla="*/ 0 h 69"/>
              <a:gd name="T14" fmla="*/ 69 w 89"/>
              <a:gd name="T15" fmla="*/ 42 h 69"/>
              <a:gd name="T16" fmla="*/ 75 w 89"/>
              <a:gd name="T17" fmla="*/ 63 h 69"/>
              <a:gd name="T18" fmla="*/ 82 w 89"/>
              <a:gd name="T19" fmla="*/ 69 h 69"/>
              <a:gd name="T20" fmla="*/ 86 w 89"/>
              <a:gd name="T21" fmla="*/ 67 h 69"/>
              <a:gd name="T22" fmla="*/ 89 w 89"/>
              <a:gd name="T23" fmla="*/ 63 h 69"/>
              <a:gd name="T24" fmla="*/ 84 w 89"/>
              <a:gd name="T25" fmla="*/ 42 h 69"/>
              <a:gd name="T26" fmla="*/ 40 w 89"/>
              <a:gd name="T27" fmla="*/ 63 h 69"/>
              <a:gd name="T28" fmla="*/ 46 w 89"/>
              <a:gd name="T29" fmla="*/ 69 h 69"/>
              <a:gd name="T30" fmla="*/ 50 w 89"/>
              <a:gd name="T31" fmla="*/ 67 h 69"/>
              <a:gd name="T32" fmla="*/ 66 w 89"/>
              <a:gd name="T33" fmla="*/ 63 h 69"/>
              <a:gd name="T34" fmla="*/ 38 w 89"/>
              <a:gd name="T35" fmla="*/ 38 h 69"/>
              <a:gd name="T36" fmla="*/ 44 w 89"/>
              <a:gd name="T37" fmla="*/ 61 h 69"/>
              <a:gd name="T38" fmla="*/ 43 w 89"/>
              <a:gd name="T39" fmla="*/ 63 h 69"/>
              <a:gd name="T40" fmla="*/ 46 w 89"/>
              <a:gd name="T41" fmla="*/ 65 h 69"/>
              <a:gd name="T42" fmla="*/ 48 w 89"/>
              <a:gd name="T43" fmla="*/ 63 h 69"/>
              <a:gd name="T44" fmla="*/ 46 w 89"/>
              <a:gd name="T45" fmla="*/ 60 h 69"/>
              <a:gd name="T46" fmla="*/ 80 w 89"/>
              <a:gd name="T47" fmla="*/ 61 h 69"/>
              <a:gd name="T48" fmla="*/ 83 w 89"/>
              <a:gd name="T49" fmla="*/ 61 h 69"/>
              <a:gd name="T50" fmla="*/ 83 w 89"/>
              <a:gd name="T51" fmla="*/ 65 h 69"/>
              <a:gd name="T52" fmla="*/ 80 w 89"/>
              <a:gd name="T53" fmla="*/ 65 h 69"/>
              <a:gd name="T54" fmla="*/ 80 w 89"/>
              <a:gd name="T55" fmla="*/ 61 h 69"/>
              <a:gd name="T56" fmla="*/ 85 w 89"/>
              <a:gd name="T57" fmla="*/ 56 h 69"/>
              <a:gd name="T58" fmla="*/ 76 w 89"/>
              <a:gd name="T59" fmla="*/ 46 h 69"/>
              <a:gd name="T60" fmla="*/ 85 w 89"/>
              <a:gd name="T61" fmla="*/ 56 h 69"/>
              <a:gd name="T62" fmla="*/ 14 w 89"/>
              <a:gd name="T63" fmla="*/ 52 h 69"/>
              <a:gd name="T64" fmla="*/ 25 w 89"/>
              <a:gd name="T65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69">
                <a:moveTo>
                  <a:pt x="35" y="0"/>
                </a:moveTo>
                <a:cubicBezTo>
                  <a:pt x="71" y="24"/>
                  <a:pt x="71" y="24"/>
                  <a:pt x="71" y="24"/>
                </a:cubicBezTo>
                <a:cubicBezTo>
                  <a:pt x="70" y="28"/>
                  <a:pt x="70" y="28"/>
                  <a:pt x="70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32"/>
                  <a:pt x="64" y="32"/>
                  <a:pt x="6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46"/>
                  <a:pt x="32" y="55"/>
                  <a:pt x="32" y="63"/>
                </a:cubicBezTo>
                <a:cubicBezTo>
                  <a:pt x="32" y="69"/>
                  <a:pt x="32" y="69"/>
                  <a:pt x="32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28"/>
                  <a:pt x="8" y="28"/>
                  <a:pt x="8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4"/>
                  <a:pt x="0" y="24"/>
                  <a:pt x="0" y="24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84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9" y="63"/>
                  <a:pt x="69" y="63"/>
                  <a:pt x="69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5"/>
                  <a:pt x="76" y="66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3" y="69"/>
                  <a:pt x="85" y="68"/>
                  <a:pt x="8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87" y="66"/>
                  <a:pt x="88" y="65"/>
                  <a:pt x="88" y="63"/>
                </a:cubicBezTo>
                <a:cubicBezTo>
                  <a:pt x="89" y="63"/>
                  <a:pt x="89" y="63"/>
                  <a:pt x="89" y="63"/>
                </a:cubicBezTo>
                <a:cubicBezTo>
                  <a:pt x="89" y="56"/>
                  <a:pt x="89" y="56"/>
                  <a:pt x="89" y="56"/>
                </a:cubicBezTo>
                <a:cubicBezTo>
                  <a:pt x="84" y="42"/>
                  <a:pt x="84" y="42"/>
                  <a:pt x="84" y="42"/>
                </a:cubicBezTo>
                <a:close/>
                <a:moveTo>
                  <a:pt x="38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65"/>
                  <a:pt x="40" y="66"/>
                  <a:pt x="41" y="67"/>
                </a:cubicBezTo>
                <a:cubicBezTo>
                  <a:pt x="42" y="68"/>
                  <a:pt x="44" y="69"/>
                  <a:pt x="46" y="69"/>
                </a:cubicBezTo>
                <a:cubicBezTo>
                  <a:pt x="47" y="69"/>
                  <a:pt x="49" y="68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6"/>
                  <a:pt x="52" y="65"/>
                  <a:pt x="52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38"/>
                  <a:pt x="66" y="38"/>
                  <a:pt x="6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56"/>
                  <a:pt x="38" y="45"/>
                  <a:pt x="38" y="63"/>
                </a:cubicBezTo>
                <a:close/>
                <a:moveTo>
                  <a:pt x="44" y="61"/>
                </a:move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3" y="62"/>
                  <a:pt x="43" y="63"/>
                </a:cubicBezTo>
                <a:cubicBezTo>
                  <a:pt x="43" y="63"/>
                  <a:pt x="44" y="64"/>
                  <a:pt x="44" y="65"/>
                </a:cubicBezTo>
                <a:cubicBezTo>
                  <a:pt x="44" y="65"/>
                  <a:pt x="45" y="65"/>
                  <a:pt x="46" y="65"/>
                </a:cubicBezTo>
                <a:cubicBezTo>
                  <a:pt x="46" y="65"/>
                  <a:pt x="47" y="65"/>
                  <a:pt x="47" y="65"/>
                </a:cubicBezTo>
                <a:cubicBezTo>
                  <a:pt x="48" y="64"/>
                  <a:pt x="48" y="63"/>
                  <a:pt x="48" y="63"/>
                </a:cubicBezTo>
                <a:cubicBezTo>
                  <a:pt x="48" y="62"/>
                  <a:pt x="48" y="61"/>
                  <a:pt x="47" y="61"/>
                </a:cubicBezTo>
                <a:cubicBezTo>
                  <a:pt x="47" y="61"/>
                  <a:pt x="46" y="60"/>
                  <a:pt x="46" y="60"/>
                </a:cubicBezTo>
                <a:cubicBezTo>
                  <a:pt x="45" y="60"/>
                  <a:pt x="44" y="61"/>
                  <a:pt x="44" y="61"/>
                </a:cubicBezTo>
                <a:close/>
                <a:moveTo>
                  <a:pt x="80" y="61"/>
                </a:moveTo>
                <a:cubicBezTo>
                  <a:pt x="80" y="61"/>
                  <a:pt x="81" y="60"/>
                  <a:pt x="82" y="60"/>
                </a:cubicBezTo>
                <a:cubicBezTo>
                  <a:pt x="82" y="60"/>
                  <a:pt x="83" y="61"/>
                  <a:pt x="83" y="61"/>
                </a:cubicBezTo>
                <a:cubicBezTo>
                  <a:pt x="84" y="61"/>
                  <a:pt x="84" y="62"/>
                  <a:pt x="84" y="63"/>
                </a:cubicBezTo>
                <a:cubicBezTo>
                  <a:pt x="84" y="63"/>
                  <a:pt x="84" y="64"/>
                  <a:pt x="83" y="65"/>
                </a:cubicBezTo>
                <a:cubicBezTo>
                  <a:pt x="83" y="65"/>
                  <a:pt x="82" y="65"/>
                  <a:pt x="82" y="65"/>
                </a:cubicBezTo>
                <a:cubicBezTo>
                  <a:pt x="81" y="65"/>
                  <a:pt x="80" y="65"/>
                  <a:pt x="80" y="65"/>
                </a:cubicBezTo>
                <a:cubicBezTo>
                  <a:pt x="80" y="64"/>
                  <a:pt x="79" y="63"/>
                  <a:pt x="79" y="63"/>
                </a:cubicBezTo>
                <a:cubicBezTo>
                  <a:pt x="79" y="62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lose/>
                <a:moveTo>
                  <a:pt x="85" y="56"/>
                </a:moveTo>
                <a:cubicBezTo>
                  <a:pt x="76" y="56"/>
                  <a:pt x="76" y="56"/>
                  <a:pt x="76" y="56"/>
                </a:cubicBezTo>
                <a:cubicBezTo>
                  <a:pt x="76" y="46"/>
                  <a:pt x="76" y="46"/>
                  <a:pt x="76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5" y="56"/>
                  <a:pt x="85" y="56"/>
                  <a:pt x="85" y="56"/>
                </a:cubicBezTo>
                <a:close/>
                <a:moveTo>
                  <a:pt x="14" y="37"/>
                </a:moveTo>
                <a:cubicBezTo>
                  <a:pt x="14" y="52"/>
                  <a:pt x="14" y="52"/>
                  <a:pt x="1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37"/>
                  <a:pt x="25" y="37"/>
                  <a:pt x="25" y="37"/>
                </a:cubicBezTo>
                <a:lnTo>
                  <a:pt x="14" y="37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8" name="Freeform 151"/>
          <p:cNvSpPr>
            <a:spLocks noEditPoints="1"/>
          </p:cNvSpPr>
          <p:nvPr/>
        </p:nvSpPr>
        <p:spPr bwMode="auto">
          <a:xfrm>
            <a:off x="5462018" y="3084942"/>
            <a:ext cx="277812" cy="214312"/>
          </a:xfrm>
          <a:custGeom>
            <a:avLst/>
            <a:gdLst>
              <a:gd name="T0" fmla="*/ 71 w 89"/>
              <a:gd name="T1" fmla="*/ 24 h 69"/>
              <a:gd name="T2" fmla="*/ 64 w 89"/>
              <a:gd name="T3" fmla="*/ 28 h 69"/>
              <a:gd name="T4" fmla="*/ 32 w 89"/>
              <a:gd name="T5" fmla="*/ 32 h 69"/>
              <a:gd name="T6" fmla="*/ 32 w 89"/>
              <a:gd name="T7" fmla="*/ 63 h 69"/>
              <a:gd name="T8" fmla="*/ 8 w 89"/>
              <a:gd name="T9" fmla="*/ 69 h 69"/>
              <a:gd name="T10" fmla="*/ 1 w 89"/>
              <a:gd name="T11" fmla="*/ 28 h 69"/>
              <a:gd name="T12" fmla="*/ 35 w 89"/>
              <a:gd name="T13" fmla="*/ 0 h 69"/>
              <a:gd name="T14" fmla="*/ 69 w 89"/>
              <a:gd name="T15" fmla="*/ 42 h 69"/>
              <a:gd name="T16" fmla="*/ 75 w 89"/>
              <a:gd name="T17" fmla="*/ 63 h 69"/>
              <a:gd name="T18" fmla="*/ 82 w 89"/>
              <a:gd name="T19" fmla="*/ 69 h 69"/>
              <a:gd name="T20" fmla="*/ 86 w 89"/>
              <a:gd name="T21" fmla="*/ 67 h 69"/>
              <a:gd name="T22" fmla="*/ 89 w 89"/>
              <a:gd name="T23" fmla="*/ 63 h 69"/>
              <a:gd name="T24" fmla="*/ 84 w 89"/>
              <a:gd name="T25" fmla="*/ 42 h 69"/>
              <a:gd name="T26" fmla="*/ 40 w 89"/>
              <a:gd name="T27" fmla="*/ 63 h 69"/>
              <a:gd name="T28" fmla="*/ 46 w 89"/>
              <a:gd name="T29" fmla="*/ 69 h 69"/>
              <a:gd name="T30" fmla="*/ 50 w 89"/>
              <a:gd name="T31" fmla="*/ 67 h 69"/>
              <a:gd name="T32" fmla="*/ 66 w 89"/>
              <a:gd name="T33" fmla="*/ 63 h 69"/>
              <a:gd name="T34" fmla="*/ 38 w 89"/>
              <a:gd name="T35" fmla="*/ 38 h 69"/>
              <a:gd name="T36" fmla="*/ 44 w 89"/>
              <a:gd name="T37" fmla="*/ 61 h 69"/>
              <a:gd name="T38" fmla="*/ 43 w 89"/>
              <a:gd name="T39" fmla="*/ 63 h 69"/>
              <a:gd name="T40" fmla="*/ 46 w 89"/>
              <a:gd name="T41" fmla="*/ 65 h 69"/>
              <a:gd name="T42" fmla="*/ 48 w 89"/>
              <a:gd name="T43" fmla="*/ 63 h 69"/>
              <a:gd name="T44" fmla="*/ 46 w 89"/>
              <a:gd name="T45" fmla="*/ 60 h 69"/>
              <a:gd name="T46" fmla="*/ 80 w 89"/>
              <a:gd name="T47" fmla="*/ 61 h 69"/>
              <a:gd name="T48" fmla="*/ 83 w 89"/>
              <a:gd name="T49" fmla="*/ 61 h 69"/>
              <a:gd name="T50" fmla="*/ 83 w 89"/>
              <a:gd name="T51" fmla="*/ 65 h 69"/>
              <a:gd name="T52" fmla="*/ 80 w 89"/>
              <a:gd name="T53" fmla="*/ 65 h 69"/>
              <a:gd name="T54" fmla="*/ 80 w 89"/>
              <a:gd name="T55" fmla="*/ 61 h 69"/>
              <a:gd name="T56" fmla="*/ 85 w 89"/>
              <a:gd name="T57" fmla="*/ 56 h 69"/>
              <a:gd name="T58" fmla="*/ 76 w 89"/>
              <a:gd name="T59" fmla="*/ 46 h 69"/>
              <a:gd name="T60" fmla="*/ 85 w 89"/>
              <a:gd name="T61" fmla="*/ 56 h 69"/>
              <a:gd name="T62" fmla="*/ 14 w 89"/>
              <a:gd name="T63" fmla="*/ 52 h 69"/>
              <a:gd name="T64" fmla="*/ 25 w 89"/>
              <a:gd name="T65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69">
                <a:moveTo>
                  <a:pt x="35" y="0"/>
                </a:moveTo>
                <a:cubicBezTo>
                  <a:pt x="71" y="24"/>
                  <a:pt x="71" y="24"/>
                  <a:pt x="71" y="24"/>
                </a:cubicBezTo>
                <a:cubicBezTo>
                  <a:pt x="70" y="28"/>
                  <a:pt x="70" y="28"/>
                  <a:pt x="70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32"/>
                  <a:pt x="64" y="32"/>
                  <a:pt x="6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46"/>
                  <a:pt x="32" y="55"/>
                  <a:pt x="32" y="63"/>
                </a:cubicBezTo>
                <a:cubicBezTo>
                  <a:pt x="32" y="69"/>
                  <a:pt x="32" y="69"/>
                  <a:pt x="32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28"/>
                  <a:pt x="8" y="28"/>
                  <a:pt x="8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4"/>
                  <a:pt x="0" y="24"/>
                  <a:pt x="0" y="24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84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9" y="63"/>
                  <a:pt x="69" y="63"/>
                  <a:pt x="69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5"/>
                  <a:pt x="76" y="66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3" y="69"/>
                  <a:pt x="85" y="68"/>
                  <a:pt x="8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87" y="66"/>
                  <a:pt x="88" y="65"/>
                  <a:pt x="88" y="63"/>
                </a:cubicBezTo>
                <a:cubicBezTo>
                  <a:pt x="89" y="63"/>
                  <a:pt x="89" y="63"/>
                  <a:pt x="89" y="63"/>
                </a:cubicBezTo>
                <a:cubicBezTo>
                  <a:pt x="89" y="56"/>
                  <a:pt x="89" y="56"/>
                  <a:pt x="89" y="56"/>
                </a:cubicBezTo>
                <a:cubicBezTo>
                  <a:pt x="84" y="42"/>
                  <a:pt x="84" y="42"/>
                  <a:pt x="84" y="42"/>
                </a:cubicBezTo>
                <a:close/>
                <a:moveTo>
                  <a:pt x="38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65"/>
                  <a:pt x="40" y="66"/>
                  <a:pt x="41" y="67"/>
                </a:cubicBezTo>
                <a:cubicBezTo>
                  <a:pt x="42" y="68"/>
                  <a:pt x="44" y="69"/>
                  <a:pt x="46" y="69"/>
                </a:cubicBezTo>
                <a:cubicBezTo>
                  <a:pt x="47" y="69"/>
                  <a:pt x="49" y="68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6"/>
                  <a:pt x="52" y="65"/>
                  <a:pt x="52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38"/>
                  <a:pt x="66" y="38"/>
                  <a:pt x="6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56"/>
                  <a:pt x="38" y="45"/>
                  <a:pt x="38" y="63"/>
                </a:cubicBezTo>
                <a:close/>
                <a:moveTo>
                  <a:pt x="44" y="61"/>
                </a:move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3" y="62"/>
                  <a:pt x="43" y="63"/>
                </a:cubicBezTo>
                <a:cubicBezTo>
                  <a:pt x="43" y="63"/>
                  <a:pt x="44" y="64"/>
                  <a:pt x="44" y="65"/>
                </a:cubicBezTo>
                <a:cubicBezTo>
                  <a:pt x="44" y="65"/>
                  <a:pt x="45" y="65"/>
                  <a:pt x="46" y="65"/>
                </a:cubicBezTo>
                <a:cubicBezTo>
                  <a:pt x="46" y="65"/>
                  <a:pt x="47" y="65"/>
                  <a:pt x="47" y="65"/>
                </a:cubicBezTo>
                <a:cubicBezTo>
                  <a:pt x="48" y="64"/>
                  <a:pt x="48" y="63"/>
                  <a:pt x="48" y="63"/>
                </a:cubicBezTo>
                <a:cubicBezTo>
                  <a:pt x="48" y="62"/>
                  <a:pt x="48" y="61"/>
                  <a:pt x="47" y="61"/>
                </a:cubicBezTo>
                <a:cubicBezTo>
                  <a:pt x="47" y="61"/>
                  <a:pt x="46" y="60"/>
                  <a:pt x="46" y="60"/>
                </a:cubicBezTo>
                <a:cubicBezTo>
                  <a:pt x="45" y="60"/>
                  <a:pt x="44" y="61"/>
                  <a:pt x="44" y="61"/>
                </a:cubicBezTo>
                <a:close/>
                <a:moveTo>
                  <a:pt x="80" y="61"/>
                </a:moveTo>
                <a:cubicBezTo>
                  <a:pt x="80" y="61"/>
                  <a:pt x="81" y="60"/>
                  <a:pt x="82" y="60"/>
                </a:cubicBezTo>
                <a:cubicBezTo>
                  <a:pt x="82" y="60"/>
                  <a:pt x="83" y="61"/>
                  <a:pt x="83" y="61"/>
                </a:cubicBezTo>
                <a:cubicBezTo>
                  <a:pt x="84" y="61"/>
                  <a:pt x="84" y="62"/>
                  <a:pt x="84" y="63"/>
                </a:cubicBezTo>
                <a:cubicBezTo>
                  <a:pt x="84" y="63"/>
                  <a:pt x="84" y="64"/>
                  <a:pt x="83" y="65"/>
                </a:cubicBezTo>
                <a:cubicBezTo>
                  <a:pt x="83" y="65"/>
                  <a:pt x="82" y="65"/>
                  <a:pt x="82" y="65"/>
                </a:cubicBezTo>
                <a:cubicBezTo>
                  <a:pt x="81" y="65"/>
                  <a:pt x="80" y="65"/>
                  <a:pt x="80" y="65"/>
                </a:cubicBezTo>
                <a:cubicBezTo>
                  <a:pt x="80" y="64"/>
                  <a:pt x="79" y="63"/>
                  <a:pt x="79" y="63"/>
                </a:cubicBezTo>
                <a:cubicBezTo>
                  <a:pt x="79" y="62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lose/>
                <a:moveTo>
                  <a:pt x="85" y="56"/>
                </a:moveTo>
                <a:cubicBezTo>
                  <a:pt x="76" y="56"/>
                  <a:pt x="76" y="56"/>
                  <a:pt x="76" y="56"/>
                </a:cubicBezTo>
                <a:cubicBezTo>
                  <a:pt x="76" y="46"/>
                  <a:pt x="76" y="46"/>
                  <a:pt x="76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5" y="56"/>
                  <a:pt x="85" y="56"/>
                  <a:pt x="85" y="56"/>
                </a:cubicBezTo>
                <a:close/>
                <a:moveTo>
                  <a:pt x="14" y="37"/>
                </a:moveTo>
                <a:cubicBezTo>
                  <a:pt x="14" y="52"/>
                  <a:pt x="14" y="52"/>
                  <a:pt x="1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37"/>
                  <a:pt x="25" y="37"/>
                  <a:pt x="25" y="37"/>
                </a:cubicBezTo>
                <a:lnTo>
                  <a:pt x="14" y="37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89" name="Freeform 151"/>
          <p:cNvSpPr>
            <a:spLocks noEditPoints="1"/>
          </p:cNvSpPr>
          <p:nvPr/>
        </p:nvSpPr>
        <p:spPr bwMode="auto">
          <a:xfrm>
            <a:off x="7698805" y="3507217"/>
            <a:ext cx="277813" cy="214312"/>
          </a:xfrm>
          <a:custGeom>
            <a:avLst/>
            <a:gdLst>
              <a:gd name="T0" fmla="*/ 71 w 89"/>
              <a:gd name="T1" fmla="*/ 24 h 69"/>
              <a:gd name="T2" fmla="*/ 64 w 89"/>
              <a:gd name="T3" fmla="*/ 28 h 69"/>
              <a:gd name="T4" fmla="*/ 32 w 89"/>
              <a:gd name="T5" fmla="*/ 32 h 69"/>
              <a:gd name="T6" fmla="*/ 32 w 89"/>
              <a:gd name="T7" fmla="*/ 63 h 69"/>
              <a:gd name="T8" fmla="*/ 8 w 89"/>
              <a:gd name="T9" fmla="*/ 69 h 69"/>
              <a:gd name="T10" fmla="*/ 1 w 89"/>
              <a:gd name="T11" fmla="*/ 28 h 69"/>
              <a:gd name="T12" fmla="*/ 35 w 89"/>
              <a:gd name="T13" fmla="*/ 0 h 69"/>
              <a:gd name="T14" fmla="*/ 69 w 89"/>
              <a:gd name="T15" fmla="*/ 42 h 69"/>
              <a:gd name="T16" fmla="*/ 75 w 89"/>
              <a:gd name="T17" fmla="*/ 63 h 69"/>
              <a:gd name="T18" fmla="*/ 82 w 89"/>
              <a:gd name="T19" fmla="*/ 69 h 69"/>
              <a:gd name="T20" fmla="*/ 86 w 89"/>
              <a:gd name="T21" fmla="*/ 67 h 69"/>
              <a:gd name="T22" fmla="*/ 89 w 89"/>
              <a:gd name="T23" fmla="*/ 63 h 69"/>
              <a:gd name="T24" fmla="*/ 84 w 89"/>
              <a:gd name="T25" fmla="*/ 42 h 69"/>
              <a:gd name="T26" fmla="*/ 40 w 89"/>
              <a:gd name="T27" fmla="*/ 63 h 69"/>
              <a:gd name="T28" fmla="*/ 46 w 89"/>
              <a:gd name="T29" fmla="*/ 69 h 69"/>
              <a:gd name="T30" fmla="*/ 50 w 89"/>
              <a:gd name="T31" fmla="*/ 67 h 69"/>
              <a:gd name="T32" fmla="*/ 66 w 89"/>
              <a:gd name="T33" fmla="*/ 63 h 69"/>
              <a:gd name="T34" fmla="*/ 38 w 89"/>
              <a:gd name="T35" fmla="*/ 38 h 69"/>
              <a:gd name="T36" fmla="*/ 44 w 89"/>
              <a:gd name="T37" fmla="*/ 61 h 69"/>
              <a:gd name="T38" fmla="*/ 43 w 89"/>
              <a:gd name="T39" fmla="*/ 63 h 69"/>
              <a:gd name="T40" fmla="*/ 46 w 89"/>
              <a:gd name="T41" fmla="*/ 65 h 69"/>
              <a:gd name="T42" fmla="*/ 48 w 89"/>
              <a:gd name="T43" fmla="*/ 63 h 69"/>
              <a:gd name="T44" fmla="*/ 46 w 89"/>
              <a:gd name="T45" fmla="*/ 60 h 69"/>
              <a:gd name="T46" fmla="*/ 80 w 89"/>
              <a:gd name="T47" fmla="*/ 61 h 69"/>
              <a:gd name="T48" fmla="*/ 83 w 89"/>
              <a:gd name="T49" fmla="*/ 61 h 69"/>
              <a:gd name="T50" fmla="*/ 83 w 89"/>
              <a:gd name="T51" fmla="*/ 65 h 69"/>
              <a:gd name="T52" fmla="*/ 80 w 89"/>
              <a:gd name="T53" fmla="*/ 65 h 69"/>
              <a:gd name="T54" fmla="*/ 80 w 89"/>
              <a:gd name="T55" fmla="*/ 61 h 69"/>
              <a:gd name="T56" fmla="*/ 85 w 89"/>
              <a:gd name="T57" fmla="*/ 56 h 69"/>
              <a:gd name="T58" fmla="*/ 76 w 89"/>
              <a:gd name="T59" fmla="*/ 46 h 69"/>
              <a:gd name="T60" fmla="*/ 85 w 89"/>
              <a:gd name="T61" fmla="*/ 56 h 69"/>
              <a:gd name="T62" fmla="*/ 14 w 89"/>
              <a:gd name="T63" fmla="*/ 52 h 69"/>
              <a:gd name="T64" fmla="*/ 25 w 89"/>
              <a:gd name="T65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69">
                <a:moveTo>
                  <a:pt x="35" y="0"/>
                </a:moveTo>
                <a:cubicBezTo>
                  <a:pt x="71" y="24"/>
                  <a:pt x="71" y="24"/>
                  <a:pt x="71" y="24"/>
                </a:cubicBezTo>
                <a:cubicBezTo>
                  <a:pt x="70" y="28"/>
                  <a:pt x="70" y="28"/>
                  <a:pt x="70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32"/>
                  <a:pt x="64" y="32"/>
                  <a:pt x="6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46"/>
                  <a:pt x="32" y="55"/>
                  <a:pt x="32" y="63"/>
                </a:cubicBezTo>
                <a:cubicBezTo>
                  <a:pt x="32" y="69"/>
                  <a:pt x="32" y="69"/>
                  <a:pt x="32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28"/>
                  <a:pt x="8" y="28"/>
                  <a:pt x="8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4"/>
                  <a:pt x="0" y="24"/>
                  <a:pt x="0" y="24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84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9" y="63"/>
                  <a:pt x="69" y="63"/>
                  <a:pt x="69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5"/>
                  <a:pt x="76" y="66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3" y="69"/>
                  <a:pt x="85" y="68"/>
                  <a:pt x="8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87" y="66"/>
                  <a:pt x="88" y="65"/>
                  <a:pt x="88" y="63"/>
                </a:cubicBezTo>
                <a:cubicBezTo>
                  <a:pt x="89" y="63"/>
                  <a:pt x="89" y="63"/>
                  <a:pt x="89" y="63"/>
                </a:cubicBezTo>
                <a:cubicBezTo>
                  <a:pt x="89" y="56"/>
                  <a:pt x="89" y="56"/>
                  <a:pt x="89" y="56"/>
                </a:cubicBezTo>
                <a:cubicBezTo>
                  <a:pt x="84" y="42"/>
                  <a:pt x="84" y="42"/>
                  <a:pt x="84" y="42"/>
                </a:cubicBezTo>
                <a:close/>
                <a:moveTo>
                  <a:pt x="38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65"/>
                  <a:pt x="40" y="66"/>
                  <a:pt x="41" y="67"/>
                </a:cubicBezTo>
                <a:cubicBezTo>
                  <a:pt x="42" y="68"/>
                  <a:pt x="44" y="69"/>
                  <a:pt x="46" y="69"/>
                </a:cubicBezTo>
                <a:cubicBezTo>
                  <a:pt x="47" y="69"/>
                  <a:pt x="49" y="68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6"/>
                  <a:pt x="52" y="65"/>
                  <a:pt x="52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38"/>
                  <a:pt x="66" y="38"/>
                  <a:pt x="6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56"/>
                  <a:pt x="38" y="45"/>
                  <a:pt x="38" y="63"/>
                </a:cubicBezTo>
                <a:close/>
                <a:moveTo>
                  <a:pt x="44" y="61"/>
                </a:move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3" y="62"/>
                  <a:pt x="43" y="63"/>
                </a:cubicBezTo>
                <a:cubicBezTo>
                  <a:pt x="43" y="63"/>
                  <a:pt x="44" y="64"/>
                  <a:pt x="44" y="65"/>
                </a:cubicBezTo>
                <a:cubicBezTo>
                  <a:pt x="44" y="65"/>
                  <a:pt x="45" y="65"/>
                  <a:pt x="46" y="65"/>
                </a:cubicBezTo>
                <a:cubicBezTo>
                  <a:pt x="46" y="65"/>
                  <a:pt x="47" y="65"/>
                  <a:pt x="47" y="65"/>
                </a:cubicBezTo>
                <a:cubicBezTo>
                  <a:pt x="48" y="64"/>
                  <a:pt x="48" y="63"/>
                  <a:pt x="48" y="63"/>
                </a:cubicBezTo>
                <a:cubicBezTo>
                  <a:pt x="48" y="62"/>
                  <a:pt x="48" y="61"/>
                  <a:pt x="47" y="61"/>
                </a:cubicBezTo>
                <a:cubicBezTo>
                  <a:pt x="47" y="61"/>
                  <a:pt x="46" y="60"/>
                  <a:pt x="46" y="60"/>
                </a:cubicBezTo>
                <a:cubicBezTo>
                  <a:pt x="45" y="60"/>
                  <a:pt x="44" y="61"/>
                  <a:pt x="44" y="61"/>
                </a:cubicBezTo>
                <a:close/>
                <a:moveTo>
                  <a:pt x="80" y="61"/>
                </a:moveTo>
                <a:cubicBezTo>
                  <a:pt x="80" y="61"/>
                  <a:pt x="81" y="60"/>
                  <a:pt x="82" y="60"/>
                </a:cubicBezTo>
                <a:cubicBezTo>
                  <a:pt x="82" y="60"/>
                  <a:pt x="83" y="61"/>
                  <a:pt x="83" y="61"/>
                </a:cubicBezTo>
                <a:cubicBezTo>
                  <a:pt x="84" y="61"/>
                  <a:pt x="84" y="62"/>
                  <a:pt x="84" y="63"/>
                </a:cubicBezTo>
                <a:cubicBezTo>
                  <a:pt x="84" y="63"/>
                  <a:pt x="84" y="64"/>
                  <a:pt x="83" y="65"/>
                </a:cubicBezTo>
                <a:cubicBezTo>
                  <a:pt x="83" y="65"/>
                  <a:pt x="82" y="65"/>
                  <a:pt x="82" y="65"/>
                </a:cubicBezTo>
                <a:cubicBezTo>
                  <a:pt x="81" y="65"/>
                  <a:pt x="80" y="65"/>
                  <a:pt x="80" y="65"/>
                </a:cubicBezTo>
                <a:cubicBezTo>
                  <a:pt x="80" y="64"/>
                  <a:pt x="79" y="63"/>
                  <a:pt x="79" y="63"/>
                </a:cubicBezTo>
                <a:cubicBezTo>
                  <a:pt x="79" y="62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lose/>
                <a:moveTo>
                  <a:pt x="85" y="56"/>
                </a:moveTo>
                <a:cubicBezTo>
                  <a:pt x="76" y="56"/>
                  <a:pt x="76" y="56"/>
                  <a:pt x="76" y="56"/>
                </a:cubicBezTo>
                <a:cubicBezTo>
                  <a:pt x="76" y="46"/>
                  <a:pt x="76" y="46"/>
                  <a:pt x="76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5" y="56"/>
                  <a:pt x="85" y="56"/>
                  <a:pt x="85" y="56"/>
                </a:cubicBezTo>
                <a:close/>
                <a:moveTo>
                  <a:pt x="14" y="37"/>
                </a:moveTo>
                <a:cubicBezTo>
                  <a:pt x="14" y="52"/>
                  <a:pt x="14" y="52"/>
                  <a:pt x="1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37"/>
                  <a:pt x="25" y="37"/>
                  <a:pt x="25" y="37"/>
                </a:cubicBezTo>
                <a:lnTo>
                  <a:pt x="14" y="37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90" name="Freeform 151"/>
          <p:cNvSpPr>
            <a:spLocks noEditPoints="1"/>
          </p:cNvSpPr>
          <p:nvPr/>
        </p:nvSpPr>
        <p:spPr bwMode="auto">
          <a:xfrm>
            <a:off x="6851080" y="3858054"/>
            <a:ext cx="277813" cy="214313"/>
          </a:xfrm>
          <a:custGeom>
            <a:avLst/>
            <a:gdLst>
              <a:gd name="T0" fmla="*/ 71 w 89"/>
              <a:gd name="T1" fmla="*/ 24 h 69"/>
              <a:gd name="T2" fmla="*/ 64 w 89"/>
              <a:gd name="T3" fmla="*/ 28 h 69"/>
              <a:gd name="T4" fmla="*/ 32 w 89"/>
              <a:gd name="T5" fmla="*/ 32 h 69"/>
              <a:gd name="T6" fmla="*/ 32 w 89"/>
              <a:gd name="T7" fmla="*/ 63 h 69"/>
              <a:gd name="T8" fmla="*/ 8 w 89"/>
              <a:gd name="T9" fmla="*/ 69 h 69"/>
              <a:gd name="T10" fmla="*/ 1 w 89"/>
              <a:gd name="T11" fmla="*/ 28 h 69"/>
              <a:gd name="T12" fmla="*/ 35 w 89"/>
              <a:gd name="T13" fmla="*/ 0 h 69"/>
              <a:gd name="T14" fmla="*/ 69 w 89"/>
              <a:gd name="T15" fmla="*/ 42 h 69"/>
              <a:gd name="T16" fmla="*/ 75 w 89"/>
              <a:gd name="T17" fmla="*/ 63 h 69"/>
              <a:gd name="T18" fmla="*/ 82 w 89"/>
              <a:gd name="T19" fmla="*/ 69 h 69"/>
              <a:gd name="T20" fmla="*/ 86 w 89"/>
              <a:gd name="T21" fmla="*/ 67 h 69"/>
              <a:gd name="T22" fmla="*/ 89 w 89"/>
              <a:gd name="T23" fmla="*/ 63 h 69"/>
              <a:gd name="T24" fmla="*/ 84 w 89"/>
              <a:gd name="T25" fmla="*/ 42 h 69"/>
              <a:gd name="T26" fmla="*/ 40 w 89"/>
              <a:gd name="T27" fmla="*/ 63 h 69"/>
              <a:gd name="T28" fmla="*/ 46 w 89"/>
              <a:gd name="T29" fmla="*/ 69 h 69"/>
              <a:gd name="T30" fmla="*/ 50 w 89"/>
              <a:gd name="T31" fmla="*/ 67 h 69"/>
              <a:gd name="T32" fmla="*/ 66 w 89"/>
              <a:gd name="T33" fmla="*/ 63 h 69"/>
              <a:gd name="T34" fmla="*/ 38 w 89"/>
              <a:gd name="T35" fmla="*/ 38 h 69"/>
              <a:gd name="T36" fmla="*/ 44 w 89"/>
              <a:gd name="T37" fmla="*/ 61 h 69"/>
              <a:gd name="T38" fmla="*/ 43 w 89"/>
              <a:gd name="T39" fmla="*/ 63 h 69"/>
              <a:gd name="T40" fmla="*/ 46 w 89"/>
              <a:gd name="T41" fmla="*/ 65 h 69"/>
              <a:gd name="T42" fmla="*/ 48 w 89"/>
              <a:gd name="T43" fmla="*/ 63 h 69"/>
              <a:gd name="T44" fmla="*/ 46 w 89"/>
              <a:gd name="T45" fmla="*/ 60 h 69"/>
              <a:gd name="T46" fmla="*/ 80 w 89"/>
              <a:gd name="T47" fmla="*/ 61 h 69"/>
              <a:gd name="T48" fmla="*/ 83 w 89"/>
              <a:gd name="T49" fmla="*/ 61 h 69"/>
              <a:gd name="T50" fmla="*/ 83 w 89"/>
              <a:gd name="T51" fmla="*/ 65 h 69"/>
              <a:gd name="T52" fmla="*/ 80 w 89"/>
              <a:gd name="T53" fmla="*/ 65 h 69"/>
              <a:gd name="T54" fmla="*/ 80 w 89"/>
              <a:gd name="T55" fmla="*/ 61 h 69"/>
              <a:gd name="T56" fmla="*/ 85 w 89"/>
              <a:gd name="T57" fmla="*/ 56 h 69"/>
              <a:gd name="T58" fmla="*/ 76 w 89"/>
              <a:gd name="T59" fmla="*/ 46 h 69"/>
              <a:gd name="T60" fmla="*/ 85 w 89"/>
              <a:gd name="T61" fmla="*/ 56 h 69"/>
              <a:gd name="T62" fmla="*/ 14 w 89"/>
              <a:gd name="T63" fmla="*/ 52 h 69"/>
              <a:gd name="T64" fmla="*/ 25 w 89"/>
              <a:gd name="T65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69">
                <a:moveTo>
                  <a:pt x="35" y="0"/>
                </a:moveTo>
                <a:cubicBezTo>
                  <a:pt x="71" y="24"/>
                  <a:pt x="71" y="24"/>
                  <a:pt x="71" y="24"/>
                </a:cubicBezTo>
                <a:cubicBezTo>
                  <a:pt x="70" y="28"/>
                  <a:pt x="70" y="28"/>
                  <a:pt x="70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32"/>
                  <a:pt x="64" y="32"/>
                  <a:pt x="6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46"/>
                  <a:pt x="32" y="55"/>
                  <a:pt x="32" y="63"/>
                </a:cubicBezTo>
                <a:cubicBezTo>
                  <a:pt x="32" y="69"/>
                  <a:pt x="32" y="69"/>
                  <a:pt x="32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28"/>
                  <a:pt x="8" y="28"/>
                  <a:pt x="8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4"/>
                  <a:pt x="0" y="24"/>
                  <a:pt x="0" y="24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84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9" y="63"/>
                  <a:pt x="69" y="63"/>
                  <a:pt x="69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5"/>
                  <a:pt x="76" y="66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3" y="69"/>
                  <a:pt x="85" y="68"/>
                  <a:pt x="8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87" y="66"/>
                  <a:pt x="88" y="65"/>
                  <a:pt x="88" y="63"/>
                </a:cubicBezTo>
                <a:cubicBezTo>
                  <a:pt x="89" y="63"/>
                  <a:pt x="89" y="63"/>
                  <a:pt x="89" y="63"/>
                </a:cubicBezTo>
                <a:cubicBezTo>
                  <a:pt x="89" y="56"/>
                  <a:pt x="89" y="56"/>
                  <a:pt x="89" y="56"/>
                </a:cubicBezTo>
                <a:cubicBezTo>
                  <a:pt x="84" y="42"/>
                  <a:pt x="84" y="42"/>
                  <a:pt x="84" y="42"/>
                </a:cubicBezTo>
                <a:close/>
                <a:moveTo>
                  <a:pt x="38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65"/>
                  <a:pt x="40" y="66"/>
                  <a:pt x="41" y="67"/>
                </a:cubicBezTo>
                <a:cubicBezTo>
                  <a:pt x="42" y="68"/>
                  <a:pt x="44" y="69"/>
                  <a:pt x="46" y="69"/>
                </a:cubicBezTo>
                <a:cubicBezTo>
                  <a:pt x="47" y="69"/>
                  <a:pt x="49" y="68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6"/>
                  <a:pt x="52" y="65"/>
                  <a:pt x="52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38"/>
                  <a:pt x="66" y="38"/>
                  <a:pt x="6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56"/>
                  <a:pt x="38" y="45"/>
                  <a:pt x="38" y="63"/>
                </a:cubicBezTo>
                <a:close/>
                <a:moveTo>
                  <a:pt x="44" y="61"/>
                </a:move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3" y="62"/>
                  <a:pt x="43" y="63"/>
                </a:cubicBezTo>
                <a:cubicBezTo>
                  <a:pt x="43" y="63"/>
                  <a:pt x="44" y="64"/>
                  <a:pt x="44" y="65"/>
                </a:cubicBezTo>
                <a:cubicBezTo>
                  <a:pt x="44" y="65"/>
                  <a:pt x="45" y="65"/>
                  <a:pt x="46" y="65"/>
                </a:cubicBezTo>
                <a:cubicBezTo>
                  <a:pt x="46" y="65"/>
                  <a:pt x="47" y="65"/>
                  <a:pt x="47" y="65"/>
                </a:cubicBezTo>
                <a:cubicBezTo>
                  <a:pt x="48" y="64"/>
                  <a:pt x="48" y="63"/>
                  <a:pt x="48" y="63"/>
                </a:cubicBezTo>
                <a:cubicBezTo>
                  <a:pt x="48" y="62"/>
                  <a:pt x="48" y="61"/>
                  <a:pt x="47" y="61"/>
                </a:cubicBezTo>
                <a:cubicBezTo>
                  <a:pt x="47" y="61"/>
                  <a:pt x="46" y="60"/>
                  <a:pt x="46" y="60"/>
                </a:cubicBezTo>
                <a:cubicBezTo>
                  <a:pt x="45" y="60"/>
                  <a:pt x="44" y="61"/>
                  <a:pt x="44" y="61"/>
                </a:cubicBezTo>
                <a:close/>
                <a:moveTo>
                  <a:pt x="80" y="61"/>
                </a:moveTo>
                <a:cubicBezTo>
                  <a:pt x="80" y="61"/>
                  <a:pt x="81" y="60"/>
                  <a:pt x="82" y="60"/>
                </a:cubicBezTo>
                <a:cubicBezTo>
                  <a:pt x="82" y="60"/>
                  <a:pt x="83" y="61"/>
                  <a:pt x="83" y="61"/>
                </a:cubicBezTo>
                <a:cubicBezTo>
                  <a:pt x="84" y="61"/>
                  <a:pt x="84" y="62"/>
                  <a:pt x="84" y="63"/>
                </a:cubicBezTo>
                <a:cubicBezTo>
                  <a:pt x="84" y="63"/>
                  <a:pt x="84" y="64"/>
                  <a:pt x="83" y="65"/>
                </a:cubicBezTo>
                <a:cubicBezTo>
                  <a:pt x="83" y="65"/>
                  <a:pt x="82" y="65"/>
                  <a:pt x="82" y="65"/>
                </a:cubicBezTo>
                <a:cubicBezTo>
                  <a:pt x="81" y="65"/>
                  <a:pt x="80" y="65"/>
                  <a:pt x="80" y="65"/>
                </a:cubicBezTo>
                <a:cubicBezTo>
                  <a:pt x="80" y="64"/>
                  <a:pt x="79" y="63"/>
                  <a:pt x="79" y="63"/>
                </a:cubicBezTo>
                <a:cubicBezTo>
                  <a:pt x="79" y="62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lose/>
                <a:moveTo>
                  <a:pt x="85" y="56"/>
                </a:moveTo>
                <a:cubicBezTo>
                  <a:pt x="76" y="56"/>
                  <a:pt x="76" y="56"/>
                  <a:pt x="76" y="56"/>
                </a:cubicBezTo>
                <a:cubicBezTo>
                  <a:pt x="76" y="46"/>
                  <a:pt x="76" y="46"/>
                  <a:pt x="76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5" y="56"/>
                  <a:pt x="85" y="56"/>
                  <a:pt x="85" y="56"/>
                </a:cubicBezTo>
                <a:close/>
                <a:moveTo>
                  <a:pt x="14" y="37"/>
                </a:moveTo>
                <a:cubicBezTo>
                  <a:pt x="14" y="52"/>
                  <a:pt x="14" y="52"/>
                  <a:pt x="1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37"/>
                  <a:pt x="25" y="37"/>
                  <a:pt x="25" y="37"/>
                </a:cubicBezTo>
                <a:lnTo>
                  <a:pt x="14" y="37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53" name="Freeform 155"/>
          <p:cNvSpPr>
            <a:spLocks noEditPoints="1"/>
          </p:cNvSpPr>
          <p:nvPr/>
        </p:nvSpPr>
        <p:spPr bwMode="auto">
          <a:xfrm>
            <a:off x="8159180" y="2813479"/>
            <a:ext cx="227013" cy="247650"/>
          </a:xfrm>
          <a:custGeom>
            <a:avLst/>
            <a:gdLst>
              <a:gd name="T0" fmla="*/ 2147483647 w 73"/>
              <a:gd name="T1" fmla="*/ 2147483647 h 80"/>
              <a:gd name="T2" fmla="*/ 2147483647 w 73"/>
              <a:gd name="T3" fmla="*/ 2147483647 h 80"/>
              <a:gd name="T4" fmla="*/ 2147483647 w 73"/>
              <a:gd name="T5" fmla="*/ 2147483647 h 80"/>
              <a:gd name="T6" fmla="*/ 2147483647 w 73"/>
              <a:gd name="T7" fmla="*/ 2147483647 h 80"/>
              <a:gd name="T8" fmla="*/ 2147483647 w 73"/>
              <a:gd name="T9" fmla="*/ 2147483647 h 80"/>
              <a:gd name="T10" fmla="*/ 2147483647 w 73"/>
              <a:gd name="T11" fmla="*/ 2147483647 h 80"/>
              <a:gd name="T12" fmla="*/ 2147483647 w 73"/>
              <a:gd name="T13" fmla="*/ 2147483647 h 80"/>
              <a:gd name="T14" fmla="*/ 2147483647 w 73"/>
              <a:gd name="T15" fmla="*/ 2147483647 h 80"/>
              <a:gd name="T16" fmla="*/ 2147483647 w 73"/>
              <a:gd name="T17" fmla="*/ 2147483647 h 80"/>
              <a:gd name="T18" fmla="*/ 2147483647 w 73"/>
              <a:gd name="T19" fmla="*/ 2147483647 h 80"/>
              <a:gd name="T20" fmla="*/ 0 w 73"/>
              <a:gd name="T21" fmla="*/ 2147483647 h 80"/>
              <a:gd name="T22" fmla="*/ 0 w 73"/>
              <a:gd name="T23" fmla="*/ 2147483647 h 80"/>
              <a:gd name="T24" fmla="*/ 2147483647 w 73"/>
              <a:gd name="T25" fmla="*/ 2147483647 h 80"/>
              <a:gd name="T26" fmla="*/ 2147483647 w 73"/>
              <a:gd name="T27" fmla="*/ 0 h 80"/>
              <a:gd name="T28" fmla="*/ 2147483647 w 73"/>
              <a:gd name="T29" fmla="*/ 2147483647 h 80"/>
              <a:gd name="T30" fmla="*/ 2147483647 w 73"/>
              <a:gd name="T31" fmla="*/ 2147483647 h 80"/>
              <a:gd name="T32" fmla="*/ 2147483647 w 73"/>
              <a:gd name="T33" fmla="*/ 2147483647 h 80"/>
              <a:gd name="T34" fmla="*/ 2147483647 w 73"/>
              <a:gd name="T35" fmla="*/ 2147483647 h 80"/>
              <a:gd name="T36" fmla="*/ 2147483647 w 73"/>
              <a:gd name="T37" fmla="*/ 2147483647 h 80"/>
              <a:gd name="T38" fmla="*/ 2147483647 w 73"/>
              <a:gd name="T39" fmla="*/ 2147483647 h 80"/>
              <a:gd name="T40" fmla="*/ 2147483647 w 73"/>
              <a:gd name="T41" fmla="*/ 2147483647 h 80"/>
              <a:gd name="T42" fmla="*/ 2147483647 w 73"/>
              <a:gd name="T43" fmla="*/ 2147483647 h 80"/>
              <a:gd name="T44" fmla="*/ 2147483647 w 73"/>
              <a:gd name="T45" fmla="*/ 2147483647 h 80"/>
              <a:gd name="T46" fmla="*/ 2147483647 w 73"/>
              <a:gd name="T47" fmla="*/ 2147483647 h 80"/>
              <a:gd name="T48" fmla="*/ 2147483647 w 73"/>
              <a:gd name="T49" fmla="*/ 2147483647 h 80"/>
              <a:gd name="T50" fmla="*/ 2147483647 w 73"/>
              <a:gd name="T51" fmla="*/ 2147483647 h 80"/>
              <a:gd name="T52" fmla="*/ 2147483647 w 73"/>
              <a:gd name="T53" fmla="*/ 2147483647 h 80"/>
              <a:gd name="T54" fmla="*/ 2147483647 w 73"/>
              <a:gd name="T55" fmla="*/ 2147483647 h 80"/>
              <a:gd name="T56" fmla="*/ 2147483647 w 73"/>
              <a:gd name="T57" fmla="*/ 2147483647 h 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3"/>
              <a:gd name="T88" fmla="*/ 0 h 80"/>
              <a:gd name="T89" fmla="*/ 73 w 73"/>
              <a:gd name="T90" fmla="*/ 80 h 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3" h="80">
                <a:moveTo>
                  <a:pt x="18" y="59"/>
                </a:moveTo>
                <a:cubicBezTo>
                  <a:pt x="33" y="59"/>
                  <a:pt x="33" y="59"/>
                  <a:pt x="33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59"/>
                  <a:pt x="50" y="59"/>
                  <a:pt x="50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73" y="80"/>
                  <a:pt x="73" y="80"/>
                  <a:pt x="73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8" y="59"/>
                  <a:pt x="18" y="59"/>
                  <a:pt x="18" y="59"/>
                </a:cubicBezTo>
                <a:close/>
                <a:moveTo>
                  <a:pt x="12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9"/>
                  <a:pt x="27" y="0"/>
                  <a:pt x="41" y="0"/>
                </a:cubicBezTo>
                <a:cubicBezTo>
                  <a:pt x="57" y="0"/>
                  <a:pt x="70" y="13"/>
                  <a:pt x="70" y="29"/>
                </a:cubicBezTo>
                <a:cubicBezTo>
                  <a:pt x="70" y="29"/>
                  <a:pt x="70" y="29"/>
                  <a:pt x="70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7"/>
                  <a:pt x="63" y="43"/>
                  <a:pt x="59" y="47"/>
                </a:cubicBezTo>
                <a:cubicBezTo>
                  <a:pt x="54" y="52"/>
                  <a:pt x="47" y="55"/>
                  <a:pt x="40" y="55"/>
                </a:cubicBezTo>
                <a:cubicBezTo>
                  <a:pt x="33" y="55"/>
                  <a:pt x="26" y="52"/>
                  <a:pt x="22" y="47"/>
                </a:cubicBezTo>
                <a:cubicBezTo>
                  <a:pt x="17" y="43"/>
                  <a:pt x="14" y="37"/>
                  <a:pt x="14" y="30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59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4"/>
                  <a:pt x="24" y="39"/>
                  <a:pt x="27" y="42"/>
                </a:cubicBezTo>
                <a:cubicBezTo>
                  <a:pt x="30" y="45"/>
                  <a:pt x="35" y="47"/>
                  <a:pt x="40" y="47"/>
                </a:cubicBezTo>
                <a:cubicBezTo>
                  <a:pt x="45" y="47"/>
                  <a:pt x="50" y="45"/>
                  <a:pt x="53" y="42"/>
                </a:cubicBezTo>
                <a:cubicBezTo>
                  <a:pt x="57" y="39"/>
                  <a:pt x="59" y="34"/>
                  <a:pt x="59" y="30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zh-CN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zh-CN" altLang="en-US" sz="180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54" name="Freeform 155"/>
          <p:cNvSpPr>
            <a:spLocks noEditPoints="1"/>
          </p:cNvSpPr>
          <p:nvPr/>
        </p:nvSpPr>
        <p:spPr bwMode="auto">
          <a:xfrm>
            <a:off x="6070030" y="1533954"/>
            <a:ext cx="227013" cy="247650"/>
          </a:xfrm>
          <a:custGeom>
            <a:avLst/>
            <a:gdLst>
              <a:gd name="T0" fmla="*/ 2147483647 w 73"/>
              <a:gd name="T1" fmla="*/ 2147483647 h 80"/>
              <a:gd name="T2" fmla="*/ 2147483647 w 73"/>
              <a:gd name="T3" fmla="*/ 2147483647 h 80"/>
              <a:gd name="T4" fmla="*/ 2147483647 w 73"/>
              <a:gd name="T5" fmla="*/ 2147483647 h 80"/>
              <a:gd name="T6" fmla="*/ 2147483647 w 73"/>
              <a:gd name="T7" fmla="*/ 2147483647 h 80"/>
              <a:gd name="T8" fmla="*/ 2147483647 w 73"/>
              <a:gd name="T9" fmla="*/ 2147483647 h 80"/>
              <a:gd name="T10" fmla="*/ 2147483647 w 73"/>
              <a:gd name="T11" fmla="*/ 2147483647 h 80"/>
              <a:gd name="T12" fmla="*/ 2147483647 w 73"/>
              <a:gd name="T13" fmla="*/ 2147483647 h 80"/>
              <a:gd name="T14" fmla="*/ 2147483647 w 73"/>
              <a:gd name="T15" fmla="*/ 2147483647 h 80"/>
              <a:gd name="T16" fmla="*/ 2147483647 w 73"/>
              <a:gd name="T17" fmla="*/ 2147483647 h 80"/>
              <a:gd name="T18" fmla="*/ 2147483647 w 73"/>
              <a:gd name="T19" fmla="*/ 2147483647 h 80"/>
              <a:gd name="T20" fmla="*/ 0 w 73"/>
              <a:gd name="T21" fmla="*/ 2147483647 h 80"/>
              <a:gd name="T22" fmla="*/ 0 w 73"/>
              <a:gd name="T23" fmla="*/ 2147483647 h 80"/>
              <a:gd name="T24" fmla="*/ 2147483647 w 73"/>
              <a:gd name="T25" fmla="*/ 2147483647 h 80"/>
              <a:gd name="T26" fmla="*/ 2147483647 w 73"/>
              <a:gd name="T27" fmla="*/ 0 h 80"/>
              <a:gd name="T28" fmla="*/ 2147483647 w 73"/>
              <a:gd name="T29" fmla="*/ 2147483647 h 80"/>
              <a:gd name="T30" fmla="*/ 2147483647 w 73"/>
              <a:gd name="T31" fmla="*/ 2147483647 h 80"/>
              <a:gd name="T32" fmla="*/ 2147483647 w 73"/>
              <a:gd name="T33" fmla="*/ 2147483647 h 80"/>
              <a:gd name="T34" fmla="*/ 2147483647 w 73"/>
              <a:gd name="T35" fmla="*/ 2147483647 h 80"/>
              <a:gd name="T36" fmla="*/ 2147483647 w 73"/>
              <a:gd name="T37" fmla="*/ 2147483647 h 80"/>
              <a:gd name="T38" fmla="*/ 2147483647 w 73"/>
              <a:gd name="T39" fmla="*/ 2147483647 h 80"/>
              <a:gd name="T40" fmla="*/ 2147483647 w 73"/>
              <a:gd name="T41" fmla="*/ 2147483647 h 80"/>
              <a:gd name="T42" fmla="*/ 2147483647 w 73"/>
              <a:gd name="T43" fmla="*/ 2147483647 h 80"/>
              <a:gd name="T44" fmla="*/ 2147483647 w 73"/>
              <a:gd name="T45" fmla="*/ 2147483647 h 80"/>
              <a:gd name="T46" fmla="*/ 2147483647 w 73"/>
              <a:gd name="T47" fmla="*/ 2147483647 h 80"/>
              <a:gd name="T48" fmla="*/ 2147483647 w 73"/>
              <a:gd name="T49" fmla="*/ 2147483647 h 80"/>
              <a:gd name="T50" fmla="*/ 2147483647 w 73"/>
              <a:gd name="T51" fmla="*/ 2147483647 h 80"/>
              <a:gd name="T52" fmla="*/ 2147483647 w 73"/>
              <a:gd name="T53" fmla="*/ 2147483647 h 80"/>
              <a:gd name="T54" fmla="*/ 2147483647 w 73"/>
              <a:gd name="T55" fmla="*/ 2147483647 h 80"/>
              <a:gd name="T56" fmla="*/ 2147483647 w 73"/>
              <a:gd name="T57" fmla="*/ 2147483647 h 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3"/>
              <a:gd name="T88" fmla="*/ 0 h 80"/>
              <a:gd name="T89" fmla="*/ 73 w 73"/>
              <a:gd name="T90" fmla="*/ 80 h 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3" h="80">
                <a:moveTo>
                  <a:pt x="18" y="59"/>
                </a:moveTo>
                <a:cubicBezTo>
                  <a:pt x="33" y="59"/>
                  <a:pt x="33" y="59"/>
                  <a:pt x="33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59"/>
                  <a:pt x="50" y="59"/>
                  <a:pt x="50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73" y="80"/>
                  <a:pt x="73" y="80"/>
                  <a:pt x="73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8" y="59"/>
                  <a:pt x="18" y="59"/>
                  <a:pt x="18" y="59"/>
                </a:cubicBezTo>
                <a:close/>
                <a:moveTo>
                  <a:pt x="12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9"/>
                  <a:pt x="27" y="0"/>
                  <a:pt x="41" y="0"/>
                </a:cubicBezTo>
                <a:cubicBezTo>
                  <a:pt x="57" y="0"/>
                  <a:pt x="70" y="13"/>
                  <a:pt x="70" y="29"/>
                </a:cubicBezTo>
                <a:cubicBezTo>
                  <a:pt x="70" y="29"/>
                  <a:pt x="70" y="29"/>
                  <a:pt x="70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7"/>
                  <a:pt x="63" y="43"/>
                  <a:pt x="59" y="47"/>
                </a:cubicBezTo>
                <a:cubicBezTo>
                  <a:pt x="54" y="52"/>
                  <a:pt x="47" y="55"/>
                  <a:pt x="40" y="55"/>
                </a:cubicBezTo>
                <a:cubicBezTo>
                  <a:pt x="33" y="55"/>
                  <a:pt x="26" y="52"/>
                  <a:pt x="22" y="47"/>
                </a:cubicBezTo>
                <a:cubicBezTo>
                  <a:pt x="17" y="43"/>
                  <a:pt x="14" y="37"/>
                  <a:pt x="14" y="30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59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4"/>
                  <a:pt x="24" y="39"/>
                  <a:pt x="27" y="42"/>
                </a:cubicBezTo>
                <a:cubicBezTo>
                  <a:pt x="30" y="45"/>
                  <a:pt x="35" y="47"/>
                  <a:pt x="40" y="47"/>
                </a:cubicBezTo>
                <a:cubicBezTo>
                  <a:pt x="45" y="47"/>
                  <a:pt x="50" y="45"/>
                  <a:pt x="53" y="42"/>
                </a:cubicBezTo>
                <a:cubicBezTo>
                  <a:pt x="57" y="39"/>
                  <a:pt x="59" y="34"/>
                  <a:pt x="59" y="30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zh-CN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zh-CN" altLang="en-US" sz="180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55" name="Freeform 155"/>
          <p:cNvSpPr>
            <a:spLocks noEditPoints="1"/>
          </p:cNvSpPr>
          <p:nvPr/>
        </p:nvSpPr>
        <p:spPr bwMode="auto">
          <a:xfrm>
            <a:off x="5817618" y="3511979"/>
            <a:ext cx="227012" cy="247650"/>
          </a:xfrm>
          <a:custGeom>
            <a:avLst/>
            <a:gdLst>
              <a:gd name="T0" fmla="*/ 2147483647 w 73"/>
              <a:gd name="T1" fmla="*/ 2147483647 h 80"/>
              <a:gd name="T2" fmla="*/ 2147483647 w 73"/>
              <a:gd name="T3" fmla="*/ 2147483647 h 80"/>
              <a:gd name="T4" fmla="*/ 2147483647 w 73"/>
              <a:gd name="T5" fmla="*/ 2147483647 h 80"/>
              <a:gd name="T6" fmla="*/ 2147483647 w 73"/>
              <a:gd name="T7" fmla="*/ 2147483647 h 80"/>
              <a:gd name="T8" fmla="*/ 2147483647 w 73"/>
              <a:gd name="T9" fmla="*/ 2147483647 h 80"/>
              <a:gd name="T10" fmla="*/ 2147483647 w 73"/>
              <a:gd name="T11" fmla="*/ 2147483647 h 80"/>
              <a:gd name="T12" fmla="*/ 2147483647 w 73"/>
              <a:gd name="T13" fmla="*/ 2147483647 h 80"/>
              <a:gd name="T14" fmla="*/ 2147483647 w 73"/>
              <a:gd name="T15" fmla="*/ 2147483647 h 80"/>
              <a:gd name="T16" fmla="*/ 2147483647 w 73"/>
              <a:gd name="T17" fmla="*/ 2147483647 h 80"/>
              <a:gd name="T18" fmla="*/ 2147483647 w 73"/>
              <a:gd name="T19" fmla="*/ 2147483647 h 80"/>
              <a:gd name="T20" fmla="*/ 0 w 73"/>
              <a:gd name="T21" fmla="*/ 2147483647 h 80"/>
              <a:gd name="T22" fmla="*/ 0 w 73"/>
              <a:gd name="T23" fmla="*/ 2147483647 h 80"/>
              <a:gd name="T24" fmla="*/ 2147483647 w 73"/>
              <a:gd name="T25" fmla="*/ 2147483647 h 80"/>
              <a:gd name="T26" fmla="*/ 2147483647 w 73"/>
              <a:gd name="T27" fmla="*/ 0 h 80"/>
              <a:gd name="T28" fmla="*/ 2147483647 w 73"/>
              <a:gd name="T29" fmla="*/ 2147483647 h 80"/>
              <a:gd name="T30" fmla="*/ 2147483647 w 73"/>
              <a:gd name="T31" fmla="*/ 2147483647 h 80"/>
              <a:gd name="T32" fmla="*/ 2147483647 w 73"/>
              <a:gd name="T33" fmla="*/ 2147483647 h 80"/>
              <a:gd name="T34" fmla="*/ 2147483647 w 73"/>
              <a:gd name="T35" fmla="*/ 2147483647 h 80"/>
              <a:gd name="T36" fmla="*/ 2147483647 w 73"/>
              <a:gd name="T37" fmla="*/ 2147483647 h 80"/>
              <a:gd name="T38" fmla="*/ 2147483647 w 73"/>
              <a:gd name="T39" fmla="*/ 2147483647 h 80"/>
              <a:gd name="T40" fmla="*/ 2147483647 w 73"/>
              <a:gd name="T41" fmla="*/ 2147483647 h 80"/>
              <a:gd name="T42" fmla="*/ 2147483647 w 73"/>
              <a:gd name="T43" fmla="*/ 2147483647 h 80"/>
              <a:gd name="T44" fmla="*/ 2147483647 w 73"/>
              <a:gd name="T45" fmla="*/ 2147483647 h 80"/>
              <a:gd name="T46" fmla="*/ 2147483647 w 73"/>
              <a:gd name="T47" fmla="*/ 2147483647 h 80"/>
              <a:gd name="T48" fmla="*/ 2147483647 w 73"/>
              <a:gd name="T49" fmla="*/ 2147483647 h 80"/>
              <a:gd name="T50" fmla="*/ 2147483647 w 73"/>
              <a:gd name="T51" fmla="*/ 2147483647 h 80"/>
              <a:gd name="T52" fmla="*/ 2147483647 w 73"/>
              <a:gd name="T53" fmla="*/ 2147483647 h 80"/>
              <a:gd name="T54" fmla="*/ 2147483647 w 73"/>
              <a:gd name="T55" fmla="*/ 2147483647 h 80"/>
              <a:gd name="T56" fmla="*/ 2147483647 w 73"/>
              <a:gd name="T57" fmla="*/ 2147483647 h 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3"/>
              <a:gd name="T88" fmla="*/ 0 h 80"/>
              <a:gd name="T89" fmla="*/ 73 w 73"/>
              <a:gd name="T90" fmla="*/ 80 h 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3" h="80">
                <a:moveTo>
                  <a:pt x="18" y="59"/>
                </a:moveTo>
                <a:cubicBezTo>
                  <a:pt x="33" y="59"/>
                  <a:pt x="33" y="59"/>
                  <a:pt x="33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59"/>
                  <a:pt x="50" y="59"/>
                  <a:pt x="50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73" y="80"/>
                  <a:pt x="73" y="80"/>
                  <a:pt x="73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8" y="59"/>
                  <a:pt x="18" y="59"/>
                  <a:pt x="18" y="59"/>
                </a:cubicBezTo>
                <a:close/>
                <a:moveTo>
                  <a:pt x="12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9"/>
                  <a:pt x="27" y="0"/>
                  <a:pt x="41" y="0"/>
                </a:cubicBezTo>
                <a:cubicBezTo>
                  <a:pt x="57" y="0"/>
                  <a:pt x="70" y="13"/>
                  <a:pt x="70" y="29"/>
                </a:cubicBezTo>
                <a:cubicBezTo>
                  <a:pt x="70" y="29"/>
                  <a:pt x="70" y="29"/>
                  <a:pt x="70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7"/>
                  <a:pt x="63" y="43"/>
                  <a:pt x="59" y="47"/>
                </a:cubicBezTo>
                <a:cubicBezTo>
                  <a:pt x="54" y="52"/>
                  <a:pt x="47" y="55"/>
                  <a:pt x="40" y="55"/>
                </a:cubicBezTo>
                <a:cubicBezTo>
                  <a:pt x="33" y="55"/>
                  <a:pt x="26" y="52"/>
                  <a:pt x="22" y="47"/>
                </a:cubicBezTo>
                <a:cubicBezTo>
                  <a:pt x="17" y="43"/>
                  <a:pt x="14" y="37"/>
                  <a:pt x="14" y="30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59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4"/>
                  <a:pt x="24" y="39"/>
                  <a:pt x="27" y="42"/>
                </a:cubicBezTo>
                <a:cubicBezTo>
                  <a:pt x="30" y="45"/>
                  <a:pt x="35" y="47"/>
                  <a:pt x="40" y="47"/>
                </a:cubicBezTo>
                <a:cubicBezTo>
                  <a:pt x="45" y="47"/>
                  <a:pt x="50" y="45"/>
                  <a:pt x="53" y="42"/>
                </a:cubicBezTo>
                <a:cubicBezTo>
                  <a:pt x="57" y="39"/>
                  <a:pt x="59" y="34"/>
                  <a:pt x="59" y="30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zh-CN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zh-CN" altLang="en-US" sz="180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56" name="Freeform 22"/>
          <p:cNvSpPr>
            <a:spLocks noEditPoints="1"/>
          </p:cNvSpPr>
          <p:nvPr/>
        </p:nvSpPr>
        <p:spPr bwMode="auto">
          <a:xfrm>
            <a:off x="6297043" y="2162604"/>
            <a:ext cx="239712" cy="239713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57" name="Freeform 22"/>
          <p:cNvSpPr>
            <a:spLocks noEditPoints="1"/>
          </p:cNvSpPr>
          <p:nvPr/>
        </p:nvSpPr>
        <p:spPr bwMode="auto">
          <a:xfrm>
            <a:off x="7530530" y="3189717"/>
            <a:ext cx="241300" cy="239712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58" name="Freeform 22"/>
          <p:cNvSpPr>
            <a:spLocks noEditPoints="1"/>
          </p:cNvSpPr>
          <p:nvPr/>
        </p:nvSpPr>
        <p:spPr bwMode="auto">
          <a:xfrm>
            <a:off x="8276655" y="3354817"/>
            <a:ext cx="239713" cy="241300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59" name="Freeform 22"/>
          <p:cNvSpPr>
            <a:spLocks noEditPoints="1"/>
          </p:cNvSpPr>
          <p:nvPr/>
        </p:nvSpPr>
        <p:spPr bwMode="auto">
          <a:xfrm>
            <a:off x="5228655" y="3845354"/>
            <a:ext cx="239713" cy="239713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60" name="Freeform 22"/>
          <p:cNvSpPr>
            <a:spLocks noEditPoints="1"/>
          </p:cNvSpPr>
          <p:nvPr/>
        </p:nvSpPr>
        <p:spPr bwMode="auto">
          <a:xfrm>
            <a:off x="5055618" y="2059417"/>
            <a:ext cx="241300" cy="239712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61" name="Freeform 22"/>
          <p:cNvSpPr>
            <a:spLocks noEditPoints="1"/>
          </p:cNvSpPr>
          <p:nvPr/>
        </p:nvSpPr>
        <p:spPr bwMode="auto">
          <a:xfrm>
            <a:off x="6776468" y="3204004"/>
            <a:ext cx="239712" cy="239713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00" name="Freeform 151"/>
          <p:cNvSpPr>
            <a:spLocks noEditPoints="1"/>
          </p:cNvSpPr>
          <p:nvPr/>
        </p:nvSpPr>
        <p:spPr bwMode="auto">
          <a:xfrm>
            <a:off x="5055618" y="3218292"/>
            <a:ext cx="277812" cy="214312"/>
          </a:xfrm>
          <a:custGeom>
            <a:avLst/>
            <a:gdLst>
              <a:gd name="T0" fmla="*/ 71 w 89"/>
              <a:gd name="T1" fmla="*/ 24 h 69"/>
              <a:gd name="T2" fmla="*/ 64 w 89"/>
              <a:gd name="T3" fmla="*/ 28 h 69"/>
              <a:gd name="T4" fmla="*/ 32 w 89"/>
              <a:gd name="T5" fmla="*/ 32 h 69"/>
              <a:gd name="T6" fmla="*/ 32 w 89"/>
              <a:gd name="T7" fmla="*/ 63 h 69"/>
              <a:gd name="T8" fmla="*/ 8 w 89"/>
              <a:gd name="T9" fmla="*/ 69 h 69"/>
              <a:gd name="T10" fmla="*/ 1 w 89"/>
              <a:gd name="T11" fmla="*/ 28 h 69"/>
              <a:gd name="T12" fmla="*/ 35 w 89"/>
              <a:gd name="T13" fmla="*/ 0 h 69"/>
              <a:gd name="T14" fmla="*/ 69 w 89"/>
              <a:gd name="T15" fmla="*/ 42 h 69"/>
              <a:gd name="T16" fmla="*/ 75 w 89"/>
              <a:gd name="T17" fmla="*/ 63 h 69"/>
              <a:gd name="T18" fmla="*/ 82 w 89"/>
              <a:gd name="T19" fmla="*/ 69 h 69"/>
              <a:gd name="T20" fmla="*/ 86 w 89"/>
              <a:gd name="T21" fmla="*/ 67 h 69"/>
              <a:gd name="T22" fmla="*/ 89 w 89"/>
              <a:gd name="T23" fmla="*/ 63 h 69"/>
              <a:gd name="T24" fmla="*/ 84 w 89"/>
              <a:gd name="T25" fmla="*/ 42 h 69"/>
              <a:gd name="T26" fmla="*/ 40 w 89"/>
              <a:gd name="T27" fmla="*/ 63 h 69"/>
              <a:gd name="T28" fmla="*/ 46 w 89"/>
              <a:gd name="T29" fmla="*/ 69 h 69"/>
              <a:gd name="T30" fmla="*/ 50 w 89"/>
              <a:gd name="T31" fmla="*/ 67 h 69"/>
              <a:gd name="T32" fmla="*/ 66 w 89"/>
              <a:gd name="T33" fmla="*/ 63 h 69"/>
              <a:gd name="T34" fmla="*/ 38 w 89"/>
              <a:gd name="T35" fmla="*/ 38 h 69"/>
              <a:gd name="T36" fmla="*/ 44 w 89"/>
              <a:gd name="T37" fmla="*/ 61 h 69"/>
              <a:gd name="T38" fmla="*/ 43 w 89"/>
              <a:gd name="T39" fmla="*/ 63 h 69"/>
              <a:gd name="T40" fmla="*/ 46 w 89"/>
              <a:gd name="T41" fmla="*/ 65 h 69"/>
              <a:gd name="T42" fmla="*/ 48 w 89"/>
              <a:gd name="T43" fmla="*/ 63 h 69"/>
              <a:gd name="T44" fmla="*/ 46 w 89"/>
              <a:gd name="T45" fmla="*/ 60 h 69"/>
              <a:gd name="T46" fmla="*/ 80 w 89"/>
              <a:gd name="T47" fmla="*/ 61 h 69"/>
              <a:gd name="T48" fmla="*/ 83 w 89"/>
              <a:gd name="T49" fmla="*/ 61 h 69"/>
              <a:gd name="T50" fmla="*/ 83 w 89"/>
              <a:gd name="T51" fmla="*/ 65 h 69"/>
              <a:gd name="T52" fmla="*/ 80 w 89"/>
              <a:gd name="T53" fmla="*/ 65 h 69"/>
              <a:gd name="T54" fmla="*/ 80 w 89"/>
              <a:gd name="T55" fmla="*/ 61 h 69"/>
              <a:gd name="T56" fmla="*/ 85 w 89"/>
              <a:gd name="T57" fmla="*/ 56 h 69"/>
              <a:gd name="T58" fmla="*/ 76 w 89"/>
              <a:gd name="T59" fmla="*/ 46 h 69"/>
              <a:gd name="T60" fmla="*/ 85 w 89"/>
              <a:gd name="T61" fmla="*/ 56 h 69"/>
              <a:gd name="T62" fmla="*/ 14 w 89"/>
              <a:gd name="T63" fmla="*/ 52 h 69"/>
              <a:gd name="T64" fmla="*/ 25 w 89"/>
              <a:gd name="T65" fmla="*/ 3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9" h="69">
                <a:moveTo>
                  <a:pt x="35" y="0"/>
                </a:moveTo>
                <a:cubicBezTo>
                  <a:pt x="71" y="24"/>
                  <a:pt x="71" y="24"/>
                  <a:pt x="71" y="24"/>
                </a:cubicBezTo>
                <a:cubicBezTo>
                  <a:pt x="70" y="28"/>
                  <a:pt x="70" y="28"/>
                  <a:pt x="70" y="28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32"/>
                  <a:pt x="64" y="32"/>
                  <a:pt x="64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46"/>
                  <a:pt x="32" y="55"/>
                  <a:pt x="32" y="63"/>
                </a:cubicBezTo>
                <a:cubicBezTo>
                  <a:pt x="32" y="69"/>
                  <a:pt x="32" y="69"/>
                  <a:pt x="32" y="69"/>
                </a:cubicBezTo>
                <a:cubicBezTo>
                  <a:pt x="8" y="69"/>
                  <a:pt x="8" y="69"/>
                  <a:pt x="8" y="69"/>
                </a:cubicBezTo>
                <a:cubicBezTo>
                  <a:pt x="8" y="28"/>
                  <a:pt x="8" y="28"/>
                  <a:pt x="8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4"/>
                  <a:pt x="0" y="24"/>
                  <a:pt x="0" y="24"/>
                </a:cubicBezTo>
                <a:cubicBezTo>
                  <a:pt x="35" y="0"/>
                  <a:pt x="35" y="0"/>
                  <a:pt x="35" y="0"/>
                </a:cubicBezTo>
                <a:close/>
                <a:moveTo>
                  <a:pt x="84" y="42"/>
                </a:moveTo>
                <a:cubicBezTo>
                  <a:pt x="69" y="42"/>
                  <a:pt x="69" y="42"/>
                  <a:pt x="69" y="42"/>
                </a:cubicBezTo>
                <a:cubicBezTo>
                  <a:pt x="69" y="63"/>
                  <a:pt x="69" y="63"/>
                  <a:pt x="69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6" y="65"/>
                  <a:pt x="76" y="66"/>
                  <a:pt x="77" y="67"/>
                </a:cubicBezTo>
                <a:cubicBezTo>
                  <a:pt x="78" y="68"/>
                  <a:pt x="80" y="69"/>
                  <a:pt x="82" y="69"/>
                </a:cubicBezTo>
                <a:cubicBezTo>
                  <a:pt x="83" y="69"/>
                  <a:pt x="85" y="68"/>
                  <a:pt x="86" y="67"/>
                </a:cubicBezTo>
                <a:cubicBezTo>
                  <a:pt x="86" y="67"/>
                  <a:pt x="86" y="67"/>
                  <a:pt x="86" y="67"/>
                </a:cubicBezTo>
                <a:cubicBezTo>
                  <a:pt x="87" y="66"/>
                  <a:pt x="88" y="65"/>
                  <a:pt x="88" y="63"/>
                </a:cubicBezTo>
                <a:cubicBezTo>
                  <a:pt x="89" y="63"/>
                  <a:pt x="89" y="63"/>
                  <a:pt x="89" y="63"/>
                </a:cubicBezTo>
                <a:cubicBezTo>
                  <a:pt x="89" y="56"/>
                  <a:pt x="89" y="56"/>
                  <a:pt x="89" y="56"/>
                </a:cubicBezTo>
                <a:cubicBezTo>
                  <a:pt x="84" y="42"/>
                  <a:pt x="84" y="42"/>
                  <a:pt x="84" y="42"/>
                </a:cubicBezTo>
                <a:close/>
                <a:moveTo>
                  <a:pt x="38" y="63"/>
                </a:moveTo>
                <a:cubicBezTo>
                  <a:pt x="40" y="63"/>
                  <a:pt x="40" y="63"/>
                  <a:pt x="40" y="63"/>
                </a:cubicBezTo>
                <a:cubicBezTo>
                  <a:pt x="40" y="65"/>
                  <a:pt x="40" y="66"/>
                  <a:pt x="41" y="67"/>
                </a:cubicBezTo>
                <a:cubicBezTo>
                  <a:pt x="42" y="68"/>
                  <a:pt x="44" y="69"/>
                  <a:pt x="46" y="69"/>
                </a:cubicBezTo>
                <a:cubicBezTo>
                  <a:pt x="47" y="69"/>
                  <a:pt x="49" y="68"/>
                  <a:pt x="50" y="67"/>
                </a:cubicBezTo>
                <a:cubicBezTo>
                  <a:pt x="50" y="67"/>
                  <a:pt x="50" y="67"/>
                  <a:pt x="50" y="67"/>
                </a:cubicBezTo>
                <a:cubicBezTo>
                  <a:pt x="51" y="66"/>
                  <a:pt x="52" y="65"/>
                  <a:pt x="52" y="63"/>
                </a:cubicBezTo>
                <a:cubicBezTo>
                  <a:pt x="66" y="63"/>
                  <a:pt x="66" y="63"/>
                  <a:pt x="66" y="63"/>
                </a:cubicBezTo>
                <a:cubicBezTo>
                  <a:pt x="66" y="38"/>
                  <a:pt x="66" y="38"/>
                  <a:pt x="66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56"/>
                  <a:pt x="38" y="45"/>
                  <a:pt x="38" y="63"/>
                </a:cubicBezTo>
                <a:close/>
                <a:moveTo>
                  <a:pt x="44" y="61"/>
                </a:moveTo>
                <a:cubicBezTo>
                  <a:pt x="44" y="61"/>
                  <a:pt x="44" y="61"/>
                  <a:pt x="44" y="61"/>
                </a:cubicBezTo>
                <a:cubicBezTo>
                  <a:pt x="44" y="61"/>
                  <a:pt x="43" y="62"/>
                  <a:pt x="43" y="63"/>
                </a:cubicBezTo>
                <a:cubicBezTo>
                  <a:pt x="43" y="63"/>
                  <a:pt x="44" y="64"/>
                  <a:pt x="44" y="65"/>
                </a:cubicBezTo>
                <a:cubicBezTo>
                  <a:pt x="44" y="65"/>
                  <a:pt x="45" y="65"/>
                  <a:pt x="46" y="65"/>
                </a:cubicBezTo>
                <a:cubicBezTo>
                  <a:pt x="46" y="65"/>
                  <a:pt x="47" y="65"/>
                  <a:pt x="47" y="65"/>
                </a:cubicBezTo>
                <a:cubicBezTo>
                  <a:pt x="48" y="64"/>
                  <a:pt x="48" y="63"/>
                  <a:pt x="48" y="63"/>
                </a:cubicBezTo>
                <a:cubicBezTo>
                  <a:pt x="48" y="62"/>
                  <a:pt x="48" y="61"/>
                  <a:pt x="47" y="61"/>
                </a:cubicBezTo>
                <a:cubicBezTo>
                  <a:pt x="47" y="61"/>
                  <a:pt x="46" y="60"/>
                  <a:pt x="46" y="60"/>
                </a:cubicBezTo>
                <a:cubicBezTo>
                  <a:pt x="45" y="60"/>
                  <a:pt x="44" y="61"/>
                  <a:pt x="44" y="61"/>
                </a:cubicBezTo>
                <a:close/>
                <a:moveTo>
                  <a:pt x="80" y="61"/>
                </a:moveTo>
                <a:cubicBezTo>
                  <a:pt x="80" y="61"/>
                  <a:pt x="81" y="60"/>
                  <a:pt x="82" y="60"/>
                </a:cubicBezTo>
                <a:cubicBezTo>
                  <a:pt x="82" y="60"/>
                  <a:pt x="83" y="61"/>
                  <a:pt x="83" y="61"/>
                </a:cubicBezTo>
                <a:cubicBezTo>
                  <a:pt x="84" y="61"/>
                  <a:pt x="84" y="62"/>
                  <a:pt x="84" y="63"/>
                </a:cubicBezTo>
                <a:cubicBezTo>
                  <a:pt x="84" y="63"/>
                  <a:pt x="84" y="64"/>
                  <a:pt x="83" y="65"/>
                </a:cubicBezTo>
                <a:cubicBezTo>
                  <a:pt x="83" y="65"/>
                  <a:pt x="82" y="65"/>
                  <a:pt x="82" y="65"/>
                </a:cubicBezTo>
                <a:cubicBezTo>
                  <a:pt x="81" y="65"/>
                  <a:pt x="80" y="65"/>
                  <a:pt x="80" y="65"/>
                </a:cubicBezTo>
                <a:cubicBezTo>
                  <a:pt x="80" y="64"/>
                  <a:pt x="79" y="63"/>
                  <a:pt x="79" y="63"/>
                </a:cubicBezTo>
                <a:cubicBezTo>
                  <a:pt x="79" y="62"/>
                  <a:pt x="80" y="61"/>
                  <a:pt x="80" y="61"/>
                </a:cubicBezTo>
                <a:cubicBezTo>
                  <a:pt x="80" y="61"/>
                  <a:pt x="80" y="61"/>
                  <a:pt x="80" y="61"/>
                </a:cubicBezTo>
                <a:close/>
                <a:moveTo>
                  <a:pt x="85" y="56"/>
                </a:moveTo>
                <a:cubicBezTo>
                  <a:pt x="76" y="56"/>
                  <a:pt x="76" y="56"/>
                  <a:pt x="76" y="56"/>
                </a:cubicBezTo>
                <a:cubicBezTo>
                  <a:pt x="76" y="46"/>
                  <a:pt x="76" y="46"/>
                  <a:pt x="76" y="46"/>
                </a:cubicBezTo>
                <a:cubicBezTo>
                  <a:pt x="81" y="46"/>
                  <a:pt x="81" y="46"/>
                  <a:pt x="81" y="46"/>
                </a:cubicBezTo>
                <a:cubicBezTo>
                  <a:pt x="85" y="56"/>
                  <a:pt x="85" y="56"/>
                  <a:pt x="85" y="56"/>
                </a:cubicBezTo>
                <a:close/>
                <a:moveTo>
                  <a:pt x="14" y="37"/>
                </a:moveTo>
                <a:cubicBezTo>
                  <a:pt x="14" y="52"/>
                  <a:pt x="14" y="52"/>
                  <a:pt x="14" y="52"/>
                </a:cubicBezTo>
                <a:cubicBezTo>
                  <a:pt x="25" y="52"/>
                  <a:pt x="25" y="52"/>
                  <a:pt x="25" y="52"/>
                </a:cubicBezTo>
                <a:cubicBezTo>
                  <a:pt x="25" y="37"/>
                  <a:pt x="25" y="37"/>
                  <a:pt x="25" y="37"/>
                </a:cubicBezTo>
                <a:lnTo>
                  <a:pt x="14" y="37"/>
                </a:lnTo>
                <a:close/>
              </a:path>
            </a:pathLst>
          </a:custGeom>
          <a:solidFill>
            <a:srgbClr val="393F47"/>
          </a:solidFill>
          <a:ln>
            <a:noFill/>
          </a:ln>
          <a:extLst/>
        </p:spPr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ysClr val="windowText" lastClr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263" name="Freeform 155"/>
          <p:cNvSpPr>
            <a:spLocks noEditPoints="1"/>
          </p:cNvSpPr>
          <p:nvPr/>
        </p:nvSpPr>
        <p:spPr bwMode="auto">
          <a:xfrm>
            <a:off x="4507930" y="3389742"/>
            <a:ext cx="227013" cy="247650"/>
          </a:xfrm>
          <a:custGeom>
            <a:avLst/>
            <a:gdLst>
              <a:gd name="T0" fmla="*/ 2147483647 w 73"/>
              <a:gd name="T1" fmla="*/ 2147483647 h 80"/>
              <a:gd name="T2" fmla="*/ 2147483647 w 73"/>
              <a:gd name="T3" fmla="*/ 2147483647 h 80"/>
              <a:gd name="T4" fmla="*/ 2147483647 w 73"/>
              <a:gd name="T5" fmla="*/ 2147483647 h 80"/>
              <a:gd name="T6" fmla="*/ 2147483647 w 73"/>
              <a:gd name="T7" fmla="*/ 2147483647 h 80"/>
              <a:gd name="T8" fmla="*/ 2147483647 w 73"/>
              <a:gd name="T9" fmla="*/ 2147483647 h 80"/>
              <a:gd name="T10" fmla="*/ 2147483647 w 73"/>
              <a:gd name="T11" fmla="*/ 2147483647 h 80"/>
              <a:gd name="T12" fmla="*/ 2147483647 w 73"/>
              <a:gd name="T13" fmla="*/ 2147483647 h 80"/>
              <a:gd name="T14" fmla="*/ 2147483647 w 73"/>
              <a:gd name="T15" fmla="*/ 2147483647 h 80"/>
              <a:gd name="T16" fmla="*/ 2147483647 w 73"/>
              <a:gd name="T17" fmla="*/ 2147483647 h 80"/>
              <a:gd name="T18" fmla="*/ 2147483647 w 73"/>
              <a:gd name="T19" fmla="*/ 2147483647 h 80"/>
              <a:gd name="T20" fmla="*/ 0 w 73"/>
              <a:gd name="T21" fmla="*/ 2147483647 h 80"/>
              <a:gd name="T22" fmla="*/ 0 w 73"/>
              <a:gd name="T23" fmla="*/ 2147483647 h 80"/>
              <a:gd name="T24" fmla="*/ 2147483647 w 73"/>
              <a:gd name="T25" fmla="*/ 2147483647 h 80"/>
              <a:gd name="T26" fmla="*/ 2147483647 w 73"/>
              <a:gd name="T27" fmla="*/ 0 h 80"/>
              <a:gd name="T28" fmla="*/ 2147483647 w 73"/>
              <a:gd name="T29" fmla="*/ 2147483647 h 80"/>
              <a:gd name="T30" fmla="*/ 2147483647 w 73"/>
              <a:gd name="T31" fmla="*/ 2147483647 h 80"/>
              <a:gd name="T32" fmla="*/ 2147483647 w 73"/>
              <a:gd name="T33" fmla="*/ 2147483647 h 80"/>
              <a:gd name="T34" fmla="*/ 2147483647 w 73"/>
              <a:gd name="T35" fmla="*/ 2147483647 h 80"/>
              <a:gd name="T36" fmla="*/ 2147483647 w 73"/>
              <a:gd name="T37" fmla="*/ 2147483647 h 80"/>
              <a:gd name="T38" fmla="*/ 2147483647 w 73"/>
              <a:gd name="T39" fmla="*/ 2147483647 h 80"/>
              <a:gd name="T40" fmla="*/ 2147483647 w 73"/>
              <a:gd name="T41" fmla="*/ 2147483647 h 80"/>
              <a:gd name="T42" fmla="*/ 2147483647 w 73"/>
              <a:gd name="T43" fmla="*/ 2147483647 h 80"/>
              <a:gd name="T44" fmla="*/ 2147483647 w 73"/>
              <a:gd name="T45" fmla="*/ 2147483647 h 80"/>
              <a:gd name="T46" fmla="*/ 2147483647 w 73"/>
              <a:gd name="T47" fmla="*/ 2147483647 h 80"/>
              <a:gd name="T48" fmla="*/ 2147483647 w 73"/>
              <a:gd name="T49" fmla="*/ 2147483647 h 80"/>
              <a:gd name="T50" fmla="*/ 2147483647 w 73"/>
              <a:gd name="T51" fmla="*/ 2147483647 h 80"/>
              <a:gd name="T52" fmla="*/ 2147483647 w 73"/>
              <a:gd name="T53" fmla="*/ 2147483647 h 80"/>
              <a:gd name="T54" fmla="*/ 2147483647 w 73"/>
              <a:gd name="T55" fmla="*/ 2147483647 h 80"/>
              <a:gd name="T56" fmla="*/ 2147483647 w 73"/>
              <a:gd name="T57" fmla="*/ 2147483647 h 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3"/>
              <a:gd name="T88" fmla="*/ 0 h 80"/>
              <a:gd name="T89" fmla="*/ 73 w 73"/>
              <a:gd name="T90" fmla="*/ 80 h 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3" h="80">
                <a:moveTo>
                  <a:pt x="18" y="59"/>
                </a:moveTo>
                <a:cubicBezTo>
                  <a:pt x="33" y="59"/>
                  <a:pt x="33" y="59"/>
                  <a:pt x="33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59"/>
                  <a:pt x="50" y="59"/>
                  <a:pt x="50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73" y="80"/>
                  <a:pt x="73" y="80"/>
                  <a:pt x="73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8" y="59"/>
                  <a:pt x="18" y="59"/>
                  <a:pt x="18" y="59"/>
                </a:cubicBezTo>
                <a:close/>
                <a:moveTo>
                  <a:pt x="12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9"/>
                  <a:pt x="27" y="0"/>
                  <a:pt x="41" y="0"/>
                </a:cubicBezTo>
                <a:cubicBezTo>
                  <a:pt x="57" y="0"/>
                  <a:pt x="70" y="13"/>
                  <a:pt x="70" y="29"/>
                </a:cubicBezTo>
                <a:cubicBezTo>
                  <a:pt x="70" y="29"/>
                  <a:pt x="70" y="29"/>
                  <a:pt x="70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7"/>
                  <a:pt x="63" y="43"/>
                  <a:pt x="59" y="47"/>
                </a:cubicBezTo>
                <a:cubicBezTo>
                  <a:pt x="54" y="52"/>
                  <a:pt x="47" y="55"/>
                  <a:pt x="40" y="55"/>
                </a:cubicBezTo>
                <a:cubicBezTo>
                  <a:pt x="33" y="55"/>
                  <a:pt x="26" y="52"/>
                  <a:pt x="22" y="47"/>
                </a:cubicBezTo>
                <a:cubicBezTo>
                  <a:pt x="17" y="43"/>
                  <a:pt x="14" y="37"/>
                  <a:pt x="14" y="30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59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4"/>
                  <a:pt x="24" y="39"/>
                  <a:pt x="27" y="42"/>
                </a:cubicBezTo>
                <a:cubicBezTo>
                  <a:pt x="30" y="45"/>
                  <a:pt x="35" y="47"/>
                  <a:pt x="40" y="47"/>
                </a:cubicBezTo>
                <a:cubicBezTo>
                  <a:pt x="45" y="47"/>
                  <a:pt x="50" y="45"/>
                  <a:pt x="53" y="42"/>
                </a:cubicBezTo>
                <a:cubicBezTo>
                  <a:pt x="57" y="39"/>
                  <a:pt x="59" y="34"/>
                  <a:pt x="59" y="30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zh-CN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zh-CN" altLang="en-US" sz="180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5264" name="直接连接符 199"/>
          <p:cNvCxnSpPr>
            <a:cxnSpLocks noChangeShapeType="1"/>
          </p:cNvCxnSpPr>
          <p:nvPr/>
        </p:nvCxnSpPr>
        <p:spPr bwMode="auto">
          <a:xfrm>
            <a:off x="5931918" y="2551542"/>
            <a:ext cx="333375" cy="350837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65" name="直接连接符 201"/>
          <p:cNvCxnSpPr>
            <a:cxnSpLocks noChangeShapeType="1"/>
          </p:cNvCxnSpPr>
          <p:nvPr/>
        </p:nvCxnSpPr>
        <p:spPr bwMode="auto">
          <a:xfrm flipV="1">
            <a:off x="6709793" y="2776967"/>
            <a:ext cx="595312" cy="190500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66" name="直接连接符 203"/>
          <p:cNvCxnSpPr>
            <a:cxnSpLocks noChangeShapeType="1"/>
          </p:cNvCxnSpPr>
          <p:nvPr/>
        </p:nvCxnSpPr>
        <p:spPr bwMode="auto">
          <a:xfrm flipV="1">
            <a:off x="6368480" y="3213529"/>
            <a:ext cx="77788" cy="508000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67" name="直接连接符 205"/>
          <p:cNvCxnSpPr>
            <a:cxnSpLocks noChangeShapeType="1"/>
          </p:cNvCxnSpPr>
          <p:nvPr/>
        </p:nvCxnSpPr>
        <p:spPr bwMode="auto">
          <a:xfrm flipH="1">
            <a:off x="4952430" y="2434067"/>
            <a:ext cx="550863" cy="14287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68" name="直接连接符 207"/>
          <p:cNvCxnSpPr>
            <a:cxnSpLocks noChangeShapeType="1"/>
          </p:cNvCxnSpPr>
          <p:nvPr/>
        </p:nvCxnSpPr>
        <p:spPr bwMode="auto">
          <a:xfrm flipV="1">
            <a:off x="6044630" y="1827642"/>
            <a:ext cx="765175" cy="392112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69" name="直接连接符 209"/>
          <p:cNvCxnSpPr>
            <a:cxnSpLocks noChangeShapeType="1"/>
          </p:cNvCxnSpPr>
          <p:nvPr/>
        </p:nvCxnSpPr>
        <p:spPr bwMode="auto">
          <a:xfrm flipH="1">
            <a:off x="7305105" y="2967467"/>
            <a:ext cx="152400" cy="461962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0" name="直接连接符 214"/>
          <p:cNvCxnSpPr>
            <a:cxnSpLocks noChangeShapeType="1"/>
          </p:cNvCxnSpPr>
          <p:nvPr/>
        </p:nvCxnSpPr>
        <p:spPr bwMode="auto">
          <a:xfrm>
            <a:off x="4952430" y="2776967"/>
            <a:ext cx="541338" cy="300037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1" name="直接连接符 216"/>
          <p:cNvCxnSpPr>
            <a:cxnSpLocks noChangeShapeType="1"/>
          </p:cNvCxnSpPr>
          <p:nvPr/>
        </p:nvCxnSpPr>
        <p:spPr bwMode="auto">
          <a:xfrm>
            <a:off x="4839718" y="2808717"/>
            <a:ext cx="176212" cy="40957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2" name="直接连接符 218"/>
          <p:cNvCxnSpPr>
            <a:cxnSpLocks noChangeShapeType="1"/>
            <a:endCxn id="245" idx="0"/>
          </p:cNvCxnSpPr>
          <p:nvPr/>
        </p:nvCxnSpPr>
        <p:spPr bwMode="auto">
          <a:xfrm flipH="1">
            <a:off x="6860605" y="1999092"/>
            <a:ext cx="114300" cy="246062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3" name="直接连接符 220"/>
          <p:cNvCxnSpPr>
            <a:cxnSpLocks noChangeShapeType="1"/>
          </p:cNvCxnSpPr>
          <p:nvPr/>
        </p:nvCxnSpPr>
        <p:spPr bwMode="auto">
          <a:xfrm flipV="1">
            <a:off x="6603430" y="2576942"/>
            <a:ext cx="93663" cy="15557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4" name="直接连接符 224"/>
          <p:cNvCxnSpPr>
            <a:cxnSpLocks noChangeShapeType="1"/>
          </p:cNvCxnSpPr>
          <p:nvPr/>
        </p:nvCxnSpPr>
        <p:spPr bwMode="auto">
          <a:xfrm>
            <a:off x="6549455" y="3216704"/>
            <a:ext cx="320675" cy="601663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5" name="直接连接符 226"/>
          <p:cNvCxnSpPr>
            <a:cxnSpLocks noChangeShapeType="1"/>
          </p:cNvCxnSpPr>
          <p:nvPr/>
        </p:nvCxnSpPr>
        <p:spPr bwMode="auto">
          <a:xfrm flipH="1">
            <a:off x="7166993" y="3881867"/>
            <a:ext cx="66675" cy="109537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6" name="直接连接符 229"/>
          <p:cNvCxnSpPr>
            <a:cxnSpLocks noChangeShapeType="1"/>
          </p:cNvCxnSpPr>
          <p:nvPr/>
        </p:nvCxnSpPr>
        <p:spPr bwMode="auto">
          <a:xfrm flipH="1">
            <a:off x="4774630" y="3419904"/>
            <a:ext cx="196850" cy="87313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7" name="直接连接符 231"/>
          <p:cNvCxnSpPr>
            <a:cxnSpLocks noChangeShapeType="1"/>
          </p:cNvCxnSpPr>
          <p:nvPr/>
        </p:nvCxnSpPr>
        <p:spPr bwMode="auto">
          <a:xfrm flipH="1" flipV="1">
            <a:off x="6322443" y="1716517"/>
            <a:ext cx="487362" cy="77787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8" name="直接连接符 233"/>
          <p:cNvCxnSpPr>
            <a:cxnSpLocks noChangeShapeType="1"/>
          </p:cNvCxnSpPr>
          <p:nvPr/>
        </p:nvCxnSpPr>
        <p:spPr bwMode="auto">
          <a:xfrm flipV="1">
            <a:off x="7016180" y="2283254"/>
            <a:ext cx="298450" cy="80963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79" name="直接连接符 236"/>
          <p:cNvCxnSpPr>
            <a:cxnSpLocks noChangeShapeType="1"/>
          </p:cNvCxnSpPr>
          <p:nvPr/>
        </p:nvCxnSpPr>
        <p:spPr bwMode="auto">
          <a:xfrm>
            <a:off x="7473380" y="3635804"/>
            <a:ext cx="190500" cy="0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80" name="直接连接符 238"/>
          <p:cNvCxnSpPr>
            <a:cxnSpLocks noChangeShapeType="1"/>
          </p:cNvCxnSpPr>
          <p:nvPr/>
        </p:nvCxnSpPr>
        <p:spPr bwMode="auto">
          <a:xfrm flipV="1">
            <a:off x="7979793" y="3119867"/>
            <a:ext cx="214312" cy="387350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81" name="直接连接符 240"/>
          <p:cNvCxnSpPr>
            <a:cxnSpLocks noChangeShapeType="1"/>
          </p:cNvCxnSpPr>
          <p:nvPr/>
        </p:nvCxnSpPr>
        <p:spPr bwMode="auto">
          <a:xfrm>
            <a:off x="5717605" y="3308779"/>
            <a:ext cx="95250" cy="166688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82" name="直接连接符 242"/>
          <p:cNvCxnSpPr>
            <a:cxnSpLocks noChangeShapeType="1"/>
          </p:cNvCxnSpPr>
          <p:nvPr/>
        </p:nvCxnSpPr>
        <p:spPr bwMode="auto">
          <a:xfrm>
            <a:off x="5314380" y="3499279"/>
            <a:ext cx="407988" cy="13652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83" name="直接连接符 244"/>
          <p:cNvCxnSpPr>
            <a:cxnSpLocks noChangeShapeType="1"/>
          </p:cNvCxnSpPr>
          <p:nvPr/>
        </p:nvCxnSpPr>
        <p:spPr bwMode="auto">
          <a:xfrm flipH="1" flipV="1">
            <a:off x="6304980" y="1853042"/>
            <a:ext cx="404813" cy="436562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84" name="直接连接符 246"/>
          <p:cNvCxnSpPr>
            <a:cxnSpLocks noChangeShapeType="1"/>
          </p:cNvCxnSpPr>
          <p:nvPr/>
        </p:nvCxnSpPr>
        <p:spPr bwMode="auto">
          <a:xfrm flipH="1">
            <a:off x="6022405" y="3119867"/>
            <a:ext cx="282575" cy="355600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85" name="Freeform 155"/>
          <p:cNvSpPr>
            <a:spLocks noEditPoints="1"/>
          </p:cNvSpPr>
          <p:nvPr/>
        </p:nvSpPr>
        <p:spPr bwMode="auto">
          <a:xfrm>
            <a:off x="7882955" y="3958067"/>
            <a:ext cx="152400" cy="165100"/>
          </a:xfrm>
          <a:custGeom>
            <a:avLst/>
            <a:gdLst>
              <a:gd name="T0" fmla="*/ 2147483647 w 73"/>
              <a:gd name="T1" fmla="*/ 2147483647 h 80"/>
              <a:gd name="T2" fmla="*/ 2147483647 w 73"/>
              <a:gd name="T3" fmla="*/ 2147483647 h 80"/>
              <a:gd name="T4" fmla="*/ 2147483647 w 73"/>
              <a:gd name="T5" fmla="*/ 2147483647 h 80"/>
              <a:gd name="T6" fmla="*/ 2147483647 w 73"/>
              <a:gd name="T7" fmla="*/ 2147483647 h 80"/>
              <a:gd name="T8" fmla="*/ 2147483647 w 73"/>
              <a:gd name="T9" fmla="*/ 2147483647 h 80"/>
              <a:gd name="T10" fmla="*/ 2147483647 w 73"/>
              <a:gd name="T11" fmla="*/ 2147483647 h 80"/>
              <a:gd name="T12" fmla="*/ 2147483647 w 73"/>
              <a:gd name="T13" fmla="*/ 2147483647 h 80"/>
              <a:gd name="T14" fmla="*/ 2147483647 w 73"/>
              <a:gd name="T15" fmla="*/ 2147483647 h 80"/>
              <a:gd name="T16" fmla="*/ 2147483647 w 73"/>
              <a:gd name="T17" fmla="*/ 2147483647 h 80"/>
              <a:gd name="T18" fmla="*/ 2147483647 w 73"/>
              <a:gd name="T19" fmla="*/ 2147483647 h 80"/>
              <a:gd name="T20" fmla="*/ 0 w 73"/>
              <a:gd name="T21" fmla="*/ 2147483647 h 80"/>
              <a:gd name="T22" fmla="*/ 0 w 73"/>
              <a:gd name="T23" fmla="*/ 2147483647 h 80"/>
              <a:gd name="T24" fmla="*/ 2147483647 w 73"/>
              <a:gd name="T25" fmla="*/ 2147483647 h 80"/>
              <a:gd name="T26" fmla="*/ 2147483647 w 73"/>
              <a:gd name="T27" fmla="*/ 0 h 80"/>
              <a:gd name="T28" fmla="*/ 2147483647 w 73"/>
              <a:gd name="T29" fmla="*/ 2147483647 h 80"/>
              <a:gd name="T30" fmla="*/ 2147483647 w 73"/>
              <a:gd name="T31" fmla="*/ 2147483647 h 80"/>
              <a:gd name="T32" fmla="*/ 2147483647 w 73"/>
              <a:gd name="T33" fmla="*/ 2147483647 h 80"/>
              <a:gd name="T34" fmla="*/ 2147483647 w 73"/>
              <a:gd name="T35" fmla="*/ 2147483647 h 80"/>
              <a:gd name="T36" fmla="*/ 2147483647 w 73"/>
              <a:gd name="T37" fmla="*/ 2147483647 h 80"/>
              <a:gd name="T38" fmla="*/ 2147483647 w 73"/>
              <a:gd name="T39" fmla="*/ 2147483647 h 80"/>
              <a:gd name="T40" fmla="*/ 2147483647 w 73"/>
              <a:gd name="T41" fmla="*/ 2147483647 h 80"/>
              <a:gd name="T42" fmla="*/ 2147483647 w 73"/>
              <a:gd name="T43" fmla="*/ 2147483647 h 80"/>
              <a:gd name="T44" fmla="*/ 2147483647 w 73"/>
              <a:gd name="T45" fmla="*/ 2147483647 h 80"/>
              <a:gd name="T46" fmla="*/ 2147483647 w 73"/>
              <a:gd name="T47" fmla="*/ 2147483647 h 80"/>
              <a:gd name="T48" fmla="*/ 2147483647 w 73"/>
              <a:gd name="T49" fmla="*/ 2147483647 h 80"/>
              <a:gd name="T50" fmla="*/ 2147483647 w 73"/>
              <a:gd name="T51" fmla="*/ 2147483647 h 80"/>
              <a:gd name="T52" fmla="*/ 2147483647 w 73"/>
              <a:gd name="T53" fmla="*/ 2147483647 h 80"/>
              <a:gd name="T54" fmla="*/ 2147483647 w 73"/>
              <a:gd name="T55" fmla="*/ 2147483647 h 80"/>
              <a:gd name="T56" fmla="*/ 2147483647 w 73"/>
              <a:gd name="T57" fmla="*/ 2147483647 h 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73"/>
              <a:gd name="T88" fmla="*/ 0 h 80"/>
              <a:gd name="T89" fmla="*/ 73 w 73"/>
              <a:gd name="T90" fmla="*/ 80 h 8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73" h="80">
                <a:moveTo>
                  <a:pt x="18" y="59"/>
                </a:moveTo>
                <a:cubicBezTo>
                  <a:pt x="33" y="59"/>
                  <a:pt x="33" y="59"/>
                  <a:pt x="33" y="59"/>
                </a:cubicBezTo>
                <a:cubicBezTo>
                  <a:pt x="33" y="66"/>
                  <a:pt x="33" y="66"/>
                  <a:pt x="33" y="66"/>
                </a:cubicBezTo>
                <a:cubicBezTo>
                  <a:pt x="50" y="66"/>
                  <a:pt x="50" y="66"/>
                  <a:pt x="50" y="66"/>
                </a:cubicBezTo>
                <a:cubicBezTo>
                  <a:pt x="50" y="59"/>
                  <a:pt x="50" y="59"/>
                  <a:pt x="50" y="59"/>
                </a:cubicBezTo>
                <a:cubicBezTo>
                  <a:pt x="63" y="59"/>
                  <a:pt x="63" y="59"/>
                  <a:pt x="63" y="59"/>
                </a:cubicBezTo>
                <a:cubicBezTo>
                  <a:pt x="73" y="80"/>
                  <a:pt x="73" y="80"/>
                  <a:pt x="73" y="80"/>
                </a:cubicBezTo>
                <a:cubicBezTo>
                  <a:pt x="11" y="80"/>
                  <a:pt x="11" y="80"/>
                  <a:pt x="11" y="80"/>
                </a:cubicBezTo>
                <a:cubicBezTo>
                  <a:pt x="18" y="59"/>
                  <a:pt x="18" y="59"/>
                  <a:pt x="18" y="59"/>
                </a:cubicBezTo>
                <a:close/>
                <a:moveTo>
                  <a:pt x="12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23"/>
                  <a:pt x="0" y="23"/>
                  <a:pt x="0" y="23"/>
                </a:cubicBezTo>
                <a:cubicBezTo>
                  <a:pt x="13" y="22"/>
                  <a:pt x="13" y="22"/>
                  <a:pt x="13" y="22"/>
                </a:cubicBezTo>
                <a:cubicBezTo>
                  <a:pt x="16" y="9"/>
                  <a:pt x="27" y="0"/>
                  <a:pt x="41" y="0"/>
                </a:cubicBezTo>
                <a:cubicBezTo>
                  <a:pt x="57" y="0"/>
                  <a:pt x="70" y="13"/>
                  <a:pt x="70" y="29"/>
                </a:cubicBezTo>
                <a:cubicBezTo>
                  <a:pt x="70" y="29"/>
                  <a:pt x="70" y="29"/>
                  <a:pt x="70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7"/>
                  <a:pt x="63" y="43"/>
                  <a:pt x="59" y="47"/>
                </a:cubicBezTo>
                <a:cubicBezTo>
                  <a:pt x="54" y="52"/>
                  <a:pt x="47" y="55"/>
                  <a:pt x="40" y="55"/>
                </a:cubicBezTo>
                <a:cubicBezTo>
                  <a:pt x="33" y="55"/>
                  <a:pt x="26" y="52"/>
                  <a:pt x="22" y="47"/>
                </a:cubicBezTo>
                <a:cubicBezTo>
                  <a:pt x="17" y="43"/>
                  <a:pt x="14" y="37"/>
                  <a:pt x="14" y="30"/>
                </a:cubicBezTo>
                <a:cubicBezTo>
                  <a:pt x="12" y="30"/>
                  <a:pt x="12" y="30"/>
                  <a:pt x="12" y="30"/>
                </a:cubicBezTo>
                <a:close/>
                <a:moveTo>
                  <a:pt x="59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22" y="30"/>
                  <a:pt x="22" y="30"/>
                  <a:pt x="22" y="30"/>
                </a:cubicBezTo>
                <a:cubicBezTo>
                  <a:pt x="22" y="34"/>
                  <a:pt x="24" y="39"/>
                  <a:pt x="27" y="42"/>
                </a:cubicBezTo>
                <a:cubicBezTo>
                  <a:pt x="30" y="45"/>
                  <a:pt x="35" y="47"/>
                  <a:pt x="40" y="47"/>
                </a:cubicBezTo>
                <a:cubicBezTo>
                  <a:pt x="45" y="47"/>
                  <a:pt x="50" y="45"/>
                  <a:pt x="53" y="42"/>
                </a:cubicBezTo>
                <a:cubicBezTo>
                  <a:pt x="57" y="39"/>
                  <a:pt x="59" y="34"/>
                  <a:pt x="59" y="30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hangingPunct="1"/>
            <a:r>
              <a:rPr lang="en-US" altLang="zh-CN" sz="180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endParaRPr lang="zh-CN" altLang="en-US" sz="180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5286" name="直接连接符 250"/>
          <p:cNvCxnSpPr>
            <a:cxnSpLocks noChangeShapeType="1"/>
          </p:cNvCxnSpPr>
          <p:nvPr/>
        </p:nvCxnSpPr>
        <p:spPr bwMode="auto">
          <a:xfrm>
            <a:off x="7193980" y="4045379"/>
            <a:ext cx="595313" cy="26988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87" name="直接连接符 255"/>
          <p:cNvCxnSpPr>
            <a:cxnSpLocks noChangeShapeType="1"/>
          </p:cNvCxnSpPr>
          <p:nvPr/>
        </p:nvCxnSpPr>
        <p:spPr bwMode="auto">
          <a:xfrm flipV="1">
            <a:off x="6351018" y="1426004"/>
            <a:ext cx="198437" cy="12382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88" name="直接连接符 257"/>
          <p:cNvCxnSpPr>
            <a:cxnSpLocks noChangeShapeType="1"/>
          </p:cNvCxnSpPr>
          <p:nvPr/>
        </p:nvCxnSpPr>
        <p:spPr bwMode="auto">
          <a:xfrm flipH="1" flipV="1">
            <a:off x="6182743" y="1853042"/>
            <a:ext cx="114300" cy="331787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89" name="直接连接符 259"/>
          <p:cNvCxnSpPr>
            <a:cxnSpLocks noChangeShapeType="1"/>
          </p:cNvCxnSpPr>
          <p:nvPr/>
        </p:nvCxnSpPr>
        <p:spPr bwMode="auto">
          <a:xfrm flipH="1">
            <a:off x="7789293" y="3010329"/>
            <a:ext cx="369887" cy="25082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90" name="直接连接符 261"/>
          <p:cNvCxnSpPr>
            <a:cxnSpLocks noChangeShapeType="1"/>
          </p:cNvCxnSpPr>
          <p:nvPr/>
        </p:nvCxnSpPr>
        <p:spPr bwMode="auto">
          <a:xfrm>
            <a:off x="8292530" y="3119867"/>
            <a:ext cx="41275" cy="166687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91" name="直接连接符 263"/>
          <p:cNvCxnSpPr>
            <a:cxnSpLocks noChangeShapeType="1"/>
          </p:cNvCxnSpPr>
          <p:nvPr/>
        </p:nvCxnSpPr>
        <p:spPr bwMode="auto">
          <a:xfrm flipV="1">
            <a:off x="8067105" y="3635804"/>
            <a:ext cx="266700" cy="342900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92" name="直接连接符 265"/>
          <p:cNvCxnSpPr>
            <a:cxnSpLocks noChangeShapeType="1"/>
          </p:cNvCxnSpPr>
          <p:nvPr/>
        </p:nvCxnSpPr>
        <p:spPr bwMode="auto">
          <a:xfrm flipV="1">
            <a:off x="5493768" y="3753279"/>
            <a:ext cx="273050" cy="160338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93" name="直接连接符 267"/>
          <p:cNvCxnSpPr>
            <a:cxnSpLocks noChangeShapeType="1"/>
          </p:cNvCxnSpPr>
          <p:nvPr/>
        </p:nvCxnSpPr>
        <p:spPr bwMode="auto">
          <a:xfrm>
            <a:off x="4779393" y="3602467"/>
            <a:ext cx="393700" cy="322262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94" name="直接连接符 269"/>
          <p:cNvCxnSpPr>
            <a:cxnSpLocks noChangeShapeType="1"/>
          </p:cNvCxnSpPr>
          <p:nvPr/>
        </p:nvCxnSpPr>
        <p:spPr bwMode="auto">
          <a:xfrm flipV="1">
            <a:off x="5304855" y="1740329"/>
            <a:ext cx="739775" cy="42862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95" name="直接连接符 272"/>
          <p:cNvCxnSpPr>
            <a:cxnSpLocks noChangeShapeType="1"/>
          </p:cNvCxnSpPr>
          <p:nvPr/>
        </p:nvCxnSpPr>
        <p:spPr bwMode="auto">
          <a:xfrm flipH="1">
            <a:off x="6868543" y="2648379"/>
            <a:ext cx="1587" cy="477838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96" name="直接连接符 274"/>
          <p:cNvCxnSpPr>
            <a:cxnSpLocks noChangeShapeType="1"/>
          </p:cNvCxnSpPr>
          <p:nvPr/>
        </p:nvCxnSpPr>
        <p:spPr bwMode="auto">
          <a:xfrm flipH="1">
            <a:off x="6973318" y="2416604"/>
            <a:ext cx="334962" cy="719138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297" name="Freeform 22"/>
          <p:cNvSpPr>
            <a:spLocks noEditPoints="1"/>
          </p:cNvSpPr>
          <p:nvPr/>
        </p:nvSpPr>
        <p:spPr bwMode="auto">
          <a:xfrm>
            <a:off x="5698555" y="2696004"/>
            <a:ext cx="241300" cy="239713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5298" name="直接连接符 278"/>
          <p:cNvCxnSpPr>
            <a:cxnSpLocks noChangeShapeType="1"/>
          </p:cNvCxnSpPr>
          <p:nvPr/>
        </p:nvCxnSpPr>
        <p:spPr bwMode="auto">
          <a:xfrm flipH="1" flipV="1">
            <a:off x="5873180" y="3010329"/>
            <a:ext cx="61913" cy="42227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299" name="直接连接符 280"/>
          <p:cNvCxnSpPr>
            <a:cxnSpLocks noChangeShapeType="1"/>
          </p:cNvCxnSpPr>
          <p:nvPr/>
        </p:nvCxnSpPr>
        <p:spPr bwMode="auto">
          <a:xfrm flipH="1">
            <a:off x="5284218" y="2857929"/>
            <a:ext cx="352425" cy="344488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5300" name="Freeform 22"/>
          <p:cNvSpPr>
            <a:spLocks noEditPoints="1"/>
          </p:cNvSpPr>
          <p:nvPr/>
        </p:nvSpPr>
        <p:spPr bwMode="auto">
          <a:xfrm>
            <a:off x="7478143" y="1594279"/>
            <a:ext cx="185737" cy="185738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301" name="Freeform 22"/>
          <p:cNvSpPr>
            <a:spLocks noEditPoints="1"/>
          </p:cNvSpPr>
          <p:nvPr/>
        </p:nvSpPr>
        <p:spPr bwMode="auto">
          <a:xfrm>
            <a:off x="7914705" y="2462642"/>
            <a:ext cx="187325" cy="185737"/>
          </a:xfrm>
          <a:custGeom>
            <a:avLst/>
            <a:gdLst>
              <a:gd name="T0" fmla="*/ 2147483647 w 191"/>
              <a:gd name="T1" fmla="*/ 2147483647 h 191"/>
              <a:gd name="T2" fmla="*/ 2147483647 w 191"/>
              <a:gd name="T3" fmla="*/ 2147483647 h 191"/>
              <a:gd name="T4" fmla="*/ 0 w 191"/>
              <a:gd name="T5" fmla="*/ 2147483647 h 191"/>
              <a:gd name="T6" fmla="*/ 0 w 191"/>
              <a:gd name="T7" fmla="*/ 2147483647 h 191"/>
              <a:gd name="T8" fmla="*/ 2147483647 w 191"/>
              <a:gd name="T9" fmla="*/ 2147483647 h 191"/>
              <a:gd name="T10" fmla="*/ 2147483647 w 191"/>
              <a:gd name="T11" fmla="*/ 2147483647 h 191"/>
              <a:gd name="T12" fmla="*/ 2147483647 w 191"/>
              <a:gd name="T13" fmla="*/ 2147483647 h 191"/>
              <a:gd name="T14" fmla="*/ 2147483647 w 191"/>
              <a:gd name="T15" fmla="*/ 2147483647 h 191"/>
              <a:gd name="T16" fmla="*/ 2147483647 w 191"/>
              <a:gd name="T17" fmla="*/ 2147483647 h 191"/>
              <a:gd name="T18" fmla="*/ 2147483647 w 191"/>
              <a:gd name="T19" fmla="*/ 2147483647 h 191"/>
              <a:gd name="T20" fmla="*/ 2147483647 w 191"/>
              <a:gd name="T21" fmla="*/ 0 h 191"/>
              <a:gd name="T22" fmla="*/ 2147483647 w 191"/>
              <a:gd name="T23" fmla="*/ 2147483647 h 191"/>
              <a:gd name="T24" fmla="*/ 2147483647 w 191"/>
              <a:gd name="T25" fmla="*/ 2147483647 h 191"/>
              <a:gd name="T26" fmla="*/ 2147483647 w 191"/>
              <a:gd name="T27" fmla="*/ 2147483647 h 191"/>
              <a:gd name="T28" fmla="*/ 2147483647 w 191"/>
              <a:gd name="T29" fmla="*/ 0 h 191"/>
              <a:gd name="T30" fmla="*/ 2147483647 w 191"/>
              <a:gd name="T31" fmla="*/ 2147483647 h 191"/>
              <a:gd name="T32" fmla="*/ 2147483647 w 191"/>
              <a:gd name="T33" fmla="*/ 2147483647 h 191"/>
              <a:gd name="T34" fmla="*/ 2147483647 w 191"/>
              <a:gd name="T35" fmla="*/ 2147483647 h 191"/>
              <a:gd name="T36" fmla="*/ 2147483647 w 191"/>
              <a:gd name="T37" fmla="*/ 2147483647 h 191"/>
              <a:gd name="T38" fmla="*/ 2147483647 w 191"/>
              <a:gd name="T39" fmla="*/ 2147483647 h 191"/>
              <a:gd name="T40" fmla="*/ 2147483647 w 191"/>
              <a:gd name="T41" fmla="*/ 2147483647 h 191"/>
              <a:gd name="T42" fmla="*/ 2147483647 w 191"/>
              <a:gd name="T43" fmla="*/ 2147483647 h 191"/>
              <a:gd name="T44" fmla="*/ 2147483647 w 191"/>
              <a:gd name="T45" fmla="*/ 2147483647 h 191"/>
              <a:gd name="T46" fmla="*/ 2147483647 w 191"/>
              <a:gd name="T47" fmla="*/ 2147483647 h 191"/>
              <a:gd name="T48" fmla="*/ 2147483647 w 191"/>
              <a:gd name="T49" fmla="*/ 2147483647 h 191"/>
              <a:gd name="T50" fmla="*/ 2147483647 w 191"/>
              <a:gd name="T51" fmla="*/ 2147483647 h 191"/>
              <a:gd name="T52" fmla="*/ 2147483647 w 191"/>
              <a:gd name="T53" fmla="*/ 2147483647 h 191"/>
              <a:gd name="T54" fmla="*/ 2147483647 w 191"/>
              <a:gd name="T55" fmla="*/ 2147483647 h 191"/>
              <a:gd name="T56" fmla="*/ 2147483647 w 191"/>
              <a:gd name="T57" fmla="*/ 2147483647 h 191"/>
              <a:gd name="T58" fmla="*/ 2147483647 w 191"/>
              <a:gd name="T59" fmla="*/ 2147483647 h 191"/>
              <a:gd name="T60" fmla="*/ 2147483647 w 191"/>
              <a:gd name="T61" fmla="*/ 2147483647 h 191"/>
              <a:gd name="T62" fmla="*/ 2147483647 w 191"/>
              <a:gd name="T63" fmla="*/ 2147483647 h 19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91" h="191">
                <a:moveTo>
                  <a:pt x="118" y="93"/>
                </a:moveTo>
                <a:cubicBezTo>
                  <a:pt x="61" y="93"/>
                  <a:pt x="61" y="93"/>
                  <a:pt x="61" y="93"/>
                </a:cubicBezTo>
                <a:cubicBezTo>
                  <a:pt x="30" y="93"/>
                  <a:pt x="0" y="120"/>
                  <a:pt x="0" y="151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3"/>
                  <a:pt x="6" y="170"/>
                  <a:pt x="14" y="170"/>
                </a:cubicBezTo>
                <a:cubicBezTo>
                  <a:pt x="113" y="170"/>
                  <a:pt x="113" y="170"/>
                  <a:pt x="113" y="170"/>
                </a:cubicBezTo>
                <a:cubicBezTo>
                  <a:pt x="111" y="165"/>
                  <a:pt x="111" y="160"/>
                  <a:pt x="111" y="155"/>
                </a:cubicBezTo>
                <a:cubicBezTo>
                  <a:pt x="111" y="130"/>
                  <a:pt x="131" y="110"/>
                  <a:pt x="155" y="110"/>
                </a:cubicBezTo>
                <a:cubicBezTo>
                  <a:pt x="157" y="110"/>
                  <a:pt x="158" y="110"/>
                  <a:pt x="160" y="110"/>
                </a:cubicBezTo>
                <a:cubicBezTo>
                  <a:pt x="149" y="100"/>
                  <a:pt x="133" y="93"/>
                  <a:pt x="118" y="93"/>
                </a:cubicBezTo>
                <a:close/>
                <a:moveTo>
                  <a:pt x="89" y="0"/>
                </a:moveTo>
                <a:cubicBezTo>
                  <a:pt x="66" y="0"/>
                  <a:pt x="47" y="19"/>
                  <a:pt x="47" y="42"/>
                </a:cubicBezTo>
                <a:cubicBezTo>
                  <a:pt x="47" y="66"/>
                  <a:pt x="66" y="85"/>
                  <a:pt x="89" y="85"/>
                </a:cubicBezTo>
                <a:cubicBezTo>
                  <a:pt x="113" y="85"/>
                  <a:pt x="132" y="66"/>
                  <a:pt x="132" y="42"/>
                </a:cubicBezTo>
                <a:cubicBezTo>
                  <a:pt x="132" y="19"/>
                  <a:pt x="113" y="0"/>
                  <a:pt x="89" y="0"/>
                </a:cubicBezTo>
                <a:close/>
                <a:moveTo>
                  <a:pt x="155" y="119"/>
                </a:moveTo>
                <a:cubicBezTo>
                  <a:pt x="135" y="119"/>
                  <a:pt x="119" y="135"/>
                  <a:pt x="119" y="155"/>
                </a:cubicBezTo>
                <a:cubicBezTo>
                  <a:pt x="119" y="175"/>
                  <a:pt x="135" y="191"/>
                  <a:pt x="155" y="191"/>
                </a:cubicBezTo>
                <a:cubicBezTo>
                  <a:pt x="175" y="191"/>
                  <a:pt x="191" y="175"/>
                  <a:pt x="191" y="155"/>
                </a:cubicBezTo>
                <a:cubicBezTo>
                  <a:pt x="191" y="135"/>
                  <a:pt x="175" y="119"/>
                  <a:pt x="155" y="119"/>
                </a:cubicBezTo>
                <a:close/>
                <a:moveTo>
                  <a:pt x="176" y="148"/>
                </a:moveTo>
                <a:cubicBezTo>
                  <a:pt x="152" y="171"/>
                  <a:pt x="152" y="171"/>
                  <a:pt x="152" y="171"/>
                </a:cubicBezTo>
                <a:cubicBezTo>
                  <a:pt x="151" y="173"/>
                  <a:pt x="148" y="173"/>
                  <a:pt x="146" y="171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3" y="158"/>
                  <a:pt x="133" y="155"/>
                  <a:pt x="135" y="153"/>
                </a:cubicBezTo>
                <a:cubicBezTo>
                  <a:pt x="138" y="150"/>
                  <a:pt x="138" y="150"/>
                  <a:pt x="138" y="150"/>
                </a:cubicBezTo>
                <a:cubicBezTo>
                  <a:pt x="139" y="149"/>
                  <a:pt x="142" y="149"/>
                  <a:pt x="144" y="150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8" y="137"/>
                  <a:pt x="171" y="137"/>
                  <a:pt x="173" y="139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77" y="143"/>
                  <a:pt x="177" y="146"/>
                  <a:pt x="176" y="148"/>
                </a:cubicBezTo>
                <a:close/>
              </a:path>
            </a:pathLst>
          </a:custGeom>
          <a:solidFill>
            <a:srgbClr val="393F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5302" name="直接连接符 287"/>
          <p:cNvCxnSpPr>
            <a:cxnSpLocks noChangeShapeType="1"/>
            <a:stCxn id="95243" idx="13"/>
          </p:cNvCxnSpPr>
          <p:nvPr/>
        </p:nvCxnSpPr>
        <p:spPr bwMode="auto">
          <a:xfrm flipV="1">
            <a:off x="7473380" y="1826054"/>
            <a:ext cx="57150" cy="26352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303" name="直接连接符 292"/>
          <p:cNvCxnSpPr>
            <a:cxnSpLocks noChangeShapeType="1"/>
            <a:stCxn id="95253" idx="10"/>
          </p:cNvCxnSpPr>
          <p:nvPr/>
        </p:nvCxnSpPr>
        <p:spPr bwMode="auto">
          <a:xfrm flipH="1" flipV="1">
            <a:off x="8035355" y="2719817"/>
            <a:ext cx="123825" cy="185737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304" name="直接连接符 294"/>
          <p:cNvCxnSpPr>
            <a:cxnSpLocks noChangeShapeType="1"/>
          </p:cNvCxnSpPr>
          <p:nvPr/>
        </p:nvCxnSpPr>
        <p:spPr bwMode="auto">
          <a:xfrm flipV="1">
            <a:off x="5173093" y="2402317"/>
            <a:ext cx="0" cy="733425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5305" name="直接连接符 296"/>
          <p:cNvCxnSpPr>
            <a:cxnSpLocks noChangeShapeType="1"/>
          </p:cNvCxnSpPr>
          <p:nvPr/>
        </p:nvCxnSpPr>
        <p:spPr bwMode="auto">
          <a:xfrm flipH="1">
            <a:off x="6141468" y="3635804"/>
            <a:ext cx="976312" cy="0"/>
          </a:xfrm>
          <a:prstGeom prst="line">
            <a:avLst/>
          </a:prstGeom>
          <a:noFill/>
          <a:ln w="6350">
            <a:solidFill>
              <a:srgbClr val="393F4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4" name="环形箭头 299"/>
          <p:cNvSpPr/>
          <p:nvPr/>
        </p:nvSpPr>
        <p:spPr>
          <a:xfrm>
            <a:off x="6265293" y="2735692"/>
            <a:ext cx="477837" cy="477837"/>
          </a:xfrm>
          <a:prstGeom prst="circularArrow">
            <a:avLst>
              <a:gd name="adj1" fmla="val 2630"/>
              <a:gd name="adj2" fmla="val 1142319"/>
              <a:gd name="adj3" fmla="val 13305299"/>
              <a:gd name="adj4" fmla="val 16833846"/>
              <a:gd name="adj5" fmla="val 5263"/>
            </a:avLst>
          </a:prstGeom>
          <a:solidFill>
            <a:srgbClr val="F47F20"/>
          </a:solidFill>
          <a:ln w="12700" cap="flat" cmpd="sng" algn="ctr">
            <a:solidFill>
              <a:srgbClr val="F47F2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5" name="环形箭头 300"/>
          <p:cNvSpPr/>
          <p:nvPr/>
        </p:nvSpPr>
        <p:spPr>
          <a:xfrm>
            <a:off x="6609780" y="2219754"/>
            <a:ext cx="430213" cy="428625"/>
          </a:xfrm>
          <a:prstGeom prst="circularArrow">
            <a:avLst>
              <a:gd name="adj1" fmla="val 2630"/>
              <a:gd name="adj2" fmla="val 1142319"/>
              <a:gd name="adj3" fmla="val 13305299"/>
              <a:gd name="adj4" fmla="val 16833846"/>
              <a:gd name="adj5" fmla="val 5263"/>
            </a:avLst>
          </a:prstGeom>
          <a:solidFill>
            <a:srgbClr val="F47F20"/>
          </a:solidFill>
          <a:ln w="12700" cap="flat" cmpd="sng" algn="ctr">
            <a:solidFill>
              <a:srgbClr val="F47F2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6" name="环形箭头 301"/>
          <p:cNvSpPr/>
          <p:nvPr/>
        </p:nvSpPr>
        <p:spPr>
          <a:xfrm>
            <a:off x="7084443" y="3453242"/>
            <a:ext cx="428625" cy="428625"/>
          </a:xfrm>
          <a:prstGeom prst="circularArrow">
            <a:avLst>
              <a:gd name="adj1" fmla="val 2630"/>
              <a:gd name="adj2" fmla="val 1142319"/>
              <a:gd name="adj3" fmla="val 13305299"/>
              <a:gd name="adj4" fmla="val 16833846"/>
              <a:gd name="adj5" fmla="val 5263"/>
            </a:avLst>
          </a:prstGeom>
          <a:solidFill>
            <a:srgbClr val="F47F20"/>
          </a:solidFill>
          <a:ln w="12700" cap="flat" cmpd="sng" algn="ctr">
            <a:solidFill>
              <a:srgbClr val="F47F2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7" name="环形箭头 302"/>
          <p:cNvSpPr/>
          <p:nvPr/>
        </p:nvSpPr>
        <p:spPr>
          <a:xfrm>
            <a:off x="5508055" y="2030842"/>
            <a:ext cx="566738" cy="566737"/>
          </a:xfrm>
          <a:prstGeom prst="circularArrow">
            <a:avLst>
              <a:gd name="adj1" fmla="val 2630"/>
              <a:gd name="adj2" fmla="val 1142319"/>
              <a:gd name="adj3" fmla="val 13305299"/>
              <a:gd name="adj4" fmla="val 16833846"/>
              <a:gd name="adj5" fmla="val 5263"/>
            </a:avLst>
          </a:prstGeom>
          <a:solidFill>
            <a:srgbClr val="F47F20"/>
          </a:solidFill>
          <a:ln w="12700" cap="flat" cmpd="sng" algn="ctr">
            <a:solidFill>
              <a:srgbClr val="F47F2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8" name="环形箭头 303"/>
          <p:cNvSpPr/>
          <p:nvPr/>
        </p:nvSpPr>
        <p:spPr>
          <a:xfrm>
            <a:off x="5722368" y="3419904"/>
            <a:ext cx="419100" cy="419100"/>
          </a:xfrm>
          <a:prstGeom prst="circularArrow">
            <a:avLst>
              <a:gd name="adj1" fmla="val 2630"/>
              <a:gd name="adj2" fmla="val 1142319"/>
              <a:gd name="adj3" fmla="val 13305299"/>
              <a:gd name="adj4" fmla="val 16833846"/>
              <a:gd name="adj5" fmla="val 5263"/>
            </a:avLst>
          </a:prstGeom>
          <a:solidFill>
            <a:srgbClr val="F47F20"/>
          </a:solidFill>
          <a:ln w="12700" cap="flat" cmpd="sng" algn="ctr">
            <a:solidFill>
              <a:srgbClr val="F47F2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49" name="环形箭头 304"/>
          <p:cNvSpPr/>
          <p:nvPr/>
        </p:nvSpPr>
        <p:spPr>
          <a:xfrm>
            <a:off x="4971480" y="3135742"/>
            <a:ext cx="419100" cy="419100"/>
          </a:xfrm>
          <a:prstGeom prst="circularArrow">
            <a:avLst>
              <a:gd name="adj1" fmla="val 2630"/>
              <a:gd name="adj2" fmla="val 1142319"/>
              <a:gd name="adj3" fmla="val 13305299"/>
              <a:gd name="adj4" fmla="val 16833846"/>
              <a:gd name="adj5" fmla="val 5263"/>
            </a:avLst>
          </a:prstGeom>
          <a:solidFill>
            <a:srgbClr val="F47F20"/>
          </a:solidFill>
          <a:ln w="12700" cap="flat" cmpd="sng" algn="ctr">
            <a:solidFill>
              <a:srgbClr val="F47F2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50" name="环形箭头 323"/>
          <p:cNvSpPr/>
          <p:nvPr/>
        </p:nvSpPr>
        <p:spPr>
          <a:xfrm>
            <a:off x="8202043" y="3289729"/>
            <a:ext cx="365125" cy="363538"/>
          </a:xfrm>
          <a:prstGeom prst="circularArrow">
            <a:avLst>
              <a:gd name="adj1" fmla="val 2630"/>
              <a:gd name="adj2" fmla="val 1142319"/>
              <a:gd name="adj3" fmla="val 13305299"/>
              <a:gd name="adj4" fmla="val 16833846"/>
              <a:gd name="adj5" fmla="val 5263"/>
            </a:avLst>
          </a:prstGeom>
          <a:solidFill>
            <a:srgbClr val="F47F20"/>
          </a:solidFill>
          <a:ln w="12700" cap="flat" cmpd="sng" algn="ctr">
            <a:solidFill>
              <a:srgbClr val="F47F2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kern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95314" name="Title 1"/>
          <p:cNvSpPr>
            <a:spLocks noGrp="1"/>
          </p:cNvSpPr>
          <p:nvPr>
            <p:ph type="ctrTitle"/>
          </p:nvPr>
        </p:nvSpPr>
        <p:spPr>
          <a:xfrm>
            <a:off x="120461" y="264738"/>
            <a:ext cx="7838694" cy="437007"/>
          </a:xfrm>
        </p:spPr>
        <p:txBody>
          <a:bodyPr/>
          <a:lstStyle/>
          <a:p>
            <a:r>
              <a:rPr lang="en-US" altLang="zh-CN" dirty="0">
                <a:latin typeface="Helvetica" charset="0"/>
                <a:ea typeface="Helvetica" charset="0"/>
                <a:cs typeface="Helvetica" charset="0"/>
              </a:rPr>
              <a:t>oTMS Vision</a:t>
            </a:r>
            <a:endParaRPr lang="en-US" altLang="en-US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4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752" y="2105724"/>
            <a:ext cx="13144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4" name="TextBox 58"/>
          <p:cNvSpPr txBox="1">
            <a:spLocks noChangeArrowheads="1"/>
          </p:cNvSpPr>
          <p:nvPr/>
        </p:nvSpPr>
        <p:spPr bwMode="auto">
          <a:xfrm>
            <a:off x="1509123" y="2084571"/>
            <a:ext cx="2156658" cy="1769715"/>
          </a:xfrm>
          <a:prstGeom prst="rect">
            <a:avLst/>
          </a:prstGeom>
          <a:solidFill>
            <a:srgbClr val="FFFFFF">
              <a:alpha val="43137"/>
            </a:srgbClr>
          </a:solidFill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600" b="1" dirty="0" smtClean="0">
              <a:solidFill>
                <a:srgbClr val="2B303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/>
            <a:r>
              <a:rPr lang="en-US" altLang="en-US" sz="1600" b="1" dirty="0" smtClean="0">
                <a:solidFill>
                  <a:srgbClr val="2B3036"/>
                </a:solidFill>
                <a:latin typeface="Helvetica" charset="0"/>
                <a:ea typeface="Helvetica" charset="0"/>
                <a:cs typeface="Helvetica" charset="0"/>
              </a:rPr>
              <a:t>oTMS puts </a:t>
            </a:r>
          </a:p>
          <a:p>
            <a:pPr algn="ctr" eaLnBrk="1" hangingPunct="1"/>
            <a:r>
              <a:rPr lang="en-US" altLang="en-US" sz="1600" b="1" dirty="0" smtClean="0">
                <a:solidFill>
                  <a:srgbClr val="2B3036"/>
                </a:solidFill>
                <a:latin typeface="Helvetica" charset="0"/>
                <a:ea typeface="Helvetica" charset="0"/>
                <a:cs typeface="Helvetica" charset="0"/>
              </a:rPr>
              <a:t>all the parties in </a:t>
            </a:r>
          </a:p>
          <a:p>
            <a:pPr algn="ctr" eaLnBrk="1" hangingPunct="1"/>
            <a:r>
              <a:rPr lang="en-US" altLang="en-US" sz="1600" b="1" dirty="0" smtClean="0">
                <a:solidFill>
                  <a:srgbClr val="2B3036"/>
                </a:solidFill>
                <a:latin typeface="Helvetica" charset="0"/>
                <a:ea typeface="Helvetica" charset="0"/>
                <a:cs typeface="Helvetica" charset="0"/>
              </a:rPr>
              <a:t>the same loop</a:t>
            </a:r>
          </a:p>
          <a:p>
            <a:pPr algn="ctr" eaLnBrk="1" hangingPunct="1"/>
            <a:endParaRPr lang="en-US" altLang="en-US" sz="1600" b="1" dirty="0">
              <a:solidFill>
                <a:srgbClr val="2B303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/>
            <a:r>
              <a:rPr lang="en-US" altLang="en-US" sz="1600" b="1" dirty="0" smtClean="0">
                <a:solidFill>
                  <a:srgbClr val="2B3036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</a:p>
          <a:p>
            <a:pPr eaLnBrk="1" hangingPunct="1"/>
            <a:endParaRPr lang="en-US" altLang="en-US" sz="1300" dirty="0">
              <a:solidFill>
                <a:srgbClr val="2B303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5715" name="Title 1"/>
          <p:cNvSpPr>
            <a:spLocks noGrp="1"/>
          </p:cNvSpPr>
          <p:nvPr>
            <p:ph type="ctrTitle"/>
          </p:nvPr>
        </p:nvSpPr>
        <p:spPr>
          <a:xfrm>
            <a:off x="433388" y="194851"/>
            <a:ext cx="8277225" cy="40005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oTMS Workflow Design</a:t>
            </a:r>
            <a:endParaRPr lang="zh-CN" altLang="en-US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5716" name="Picture 47"/>
          <p:cNvSpPr>
            <a:spLocks noChangeAspect="1"/>
          </p:cNvSpPr>
          <p:nvPr/>
        </p:nvSpPr>
        <p:spPr bwMode="auto">
          <a:xfrm>
            <a:off x="1879727" y="3628136"/>
            <a:ext cx="5524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5717" name="Picture 50"/>
          <p:cNvSpPr>
            <a:spLocks noChangeAspect="1"/>
          </p:cNvSpPr>
          <p:nvPr/>
        </p:nvSpPr>
        <p:spPr bwMode="auto">
          <a:xfrm>
            <a:off x="3094165" y="3524949"/>
            <a:ext cx="552450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5718" name="Picture 53"/>
          <p:cNvSpPr>
            <a:spLocks noChangeAspect="1"/>
          </p:cNvSpPr>
          <p:nvPr/>
        </p:nvSpPr>
        <p:spPr bwMode="auto">
          <a:xfrm>
            <a:off x="1357440" y="2597849"/>
            <a:ext cx="395287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5719" name="Picture 58"/>
          <p:cNvSpPr>
            <a:spLocks noChangeAspect="1"/>
          </p:cNvSpPr>
          <p:nvPr/>
        </p:nvSpPr>
        <p:spPr bwMode="auto">
          <a:xfrm>
            <a:off x="2367090" y="2369249"/>
            <a:ext cx="7794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5720" name="Picture 60"/>
          <p:cNvSpPr>
            <a:spLocks noChangeAspect="1"/>
          </p:cNvSpPr>
          <p:nvPr/>
        </p:nvSpPr>
        <p:spPr bwMode="auto">
          <a:xfrm>
            <a:off x="3783140" y="2577211"/>
            <a:ext cx="465137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15721" name="Picture 37" descr="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140" y="943673"/>
            <a:ext cx="1547812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2" name="Group 43"/>
          <p:cNvGrpSpPr>
            <a:grpSpLocks/>
          </p:cNvGrpSpPr>
          <p:nvPr/>
        </p:nvGrpSpPr>
        <p:grpSpPr bwMode="auto">
          <a:xfrm>
            <a:off x="2832226" y="1221486"/>
            <a:ext cx="1173719" cy="891267"/>
            <a:chOff x="6252889" y="2060848"/>
            <a:chExt cx="1403045" cy="1067493"/>
          </a:xfrm>
        </p:grpSpPr>
        <p:sp>
          <p:nvSpPr>
            <p:cNvPr id="115754" name="Picture 44"/>
            <p:cNvSpPr>
              <a:spLocks noChangeAspect="1"/>
            </p:cNvSpPr>
            <p:nvPr/>
          </p:nvSpPr>
          <p:spPr bwMode="auto">
            <a:xfrm>
              <a:off x="6528048" y="2060848"/>
              <a:ext cx="612878" cy="548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46" name="文本框 17"/>
            <p:cNvSpPr txBox="1"/>
            <p:nvPr/>
          </p:nvSpPr>
          <p:spPr>
            <a:xfrm>
              <a:off x="6252889" y="2575393"/>
              <a:ext cx="1403045" cy="5529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 charset="0"/>
                  <a:ea typeface="Helvetica" charset="0"/>
                  <a:cs typeface="Helvetica" charset="0"/>
                </a:rPr>
                <a:t>Retailers</a:t>
              </a:r>
            </a:p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00" kern="0" dirty="0" smtClean="0">
                  <a:solidFill>
                    <a:srgbClr val="000000">
                      <a:lumMod val="65000"/>
                      <a:lumOff val="35000"/>
                    </a:srgbClr>
                  </a:solidFill>
                  <a:latin typeface="Helvetica" charset="0"/>
                  <a:ea typeface="Helvetica" charset="0"/>
                  <a:cs typeface="Helvetica" charset="0"/>
                </a:rPr>
                <a:t>Manufacturers</a:t>
              </a:r>
              <a:endPara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pic>
        <p:nvPicPr>
          <p:cNvPr id="11572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665" y="1189736"/>
            <a:ext cx="5476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24" name="Picture 38" descr="2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5802" y="1861249"/>
            <a:ext cx="10112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5" name="Group 1"/>
          <p:cNvGrpSpPr>
            <a:grpSpLocks/>
          </p:cNvGrpSpPr>
          <p:nvPr/>
        </p:nvGrpSpPr>
        <p:grpSpPr bwMode="auto">
          <a:xfrm>
            <a:off x="3622743" y="2477198"/>
            <a:ext cx="800219" cy="816974"/>
            <a:chOff x="5606777" y="2531927"/>
            <a:chExt cx="800064" cy="816981"/>
          </a:xfrm>
        </p:grpSpPr>
        <p:sp>
          <p:nvSpPr>
            <p:cNvPr id="115752" name="文本框 18"/>
            <p:cNvSpPr txBox="1">
              <a:spLocks noChangeArrowheads="1"/>
            </p:cNvSpPr>
            <p:nvPr/>
          </p:nvSpPr>
          <p:spPr bwMode="auto">
            <a:xfrm>
              <a:off x="5606777" y="3071907"/>
              <a:ext cx="800064" cy="277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595959"/>
                  </a:solidFill>
                  <a:latin typeface="Helvetica" charset="0"/>
                  <a:ea typeface="Helvetica" charset="0"/>
                  <a:cs typeface="Helvetica" charset="0"/>
                </a:rPr>
                <a:t>3PL/TSP</a:t>
              </a:r>
              <a:endParaRPr lang="zh-CN" altLang="en-US" sz="1200">
                <a:solidFill>
                  <a:srgbClr val="595959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15753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8016" y="2531927"/>
              <a:ext cx="573761" cy="45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726" name="Picture 39" descr="3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5990" y="3309049"/>
            <a:ext cx="1785937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7" name="Group 4"/>
          <p:cNvGrpSpPr>
            <a:grpSpLocks/>
          </p:cNvGrpSpPr>
          <p:nvPr/>
        </p:nvGrpSpPr>
        <p:grpSpPr bwMode="auto">
          <a:xfrm>
            <a:off x="2973108" y="3656715"/>
            <a:ext cx="761747" cy="673736"/>
            <a:chOff x="4957139" y="3711673"/>
            <a:chExt cx="761602" cy="673604"/>
          </a:xfrm>
        </p:grpSpPr>
        <p:sp>
          <p:nvSpPr>
            <p:cNvPr id="115750" name="文本框 18"/>
            <p:cNvSpPr txBox="1">
              <a:spLocks noChangeArrowheads="1"/>
            </p:cNvSpPr>
            <p:nvPr/>
          </p:nvSpPr>
          <p:spPr bwMode="auto">
            <a:xfrm>
              <a:off x="4957139" y="4108332"/>
              <a:ext cx="761602" cy="276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CN" sz="1200" dirty="0" err="1" smtClean="0">
                  <a:solidFill>
                    <a:srgbClr val="595959"/>
                  </a:solidFill>
                  <a:latin typeface="Helvetica" charset="0"/>
                  <a:ea typeface="Helvetica" charset="0"/>
                  <a:cs typeface="Helvetica" charset="0"/>
                </a:rPr>
                <a:t>Linehaul</a:t>
              </a:r>
              <a:endParaRPr lang="zh-CN" altLang="en-US" sz="1200" dirty="0">
                <a:solidFill>
                  <a:srgbClr val="595959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15751" name="Picture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2122" y="3711673"/>
              <a:ext cx="588483" cy="396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728" name="Picture 40" descr="4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3277" y="3309049"/>
            <a:ext cx="1550988" cy="134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9" name="Group 5"/>
          <p:cNvGrpSpPr>
            <a:grpSpLocks/>
          </p:cNvGrpSpPr>
          <p:nvPr/>
        </p:nvGrpSpPr>
        <p:grpSpPr bwMode="auto">
          <a:xfrm>
            <a:off x="1186450" y="3425775"/>
            <a:ext cx="965966" cy="722313"/>
            <a:chOff x="3252840" y="3562673"/>
            <a:chExt cx="966190" cy="722746"/>
          </a:xfrm>
        </p:grpSpPr>
        <p:sp>
          <p:nvSpPr>
            <p:cNvPr id="115748" name="文本框 18"/>
            <p:cNvSpPr txBox="1">
              <a:spLocks noChangeArrowheads="1"/>
            </p:cNvSpPr>
            <p:nvPr/>
          </p:nvSpPr>
          <p:spPr bwMode="auto">
            <a:xfrm>
              <a:off x="3252840" y="3562673"/>
              <a:ext cx="798802" cy="277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595959"/>
                  </a:solidFill>
                  <a:latin typeface="Helvetica" charset="0"/>
                  <a:ea typeface="Helvetica" charset="0"/>
                  <a:cs typeface="Helvetica" charset="0"/>
                </a:rPr>
                <a:t>Last Mile</a:t>
              </a:r>
              <a:endParaRPr lang="zh-CN" altLang="en-US" sz="1200">
                <a:solidFill>
                  <a:srgbClr val="595959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15749" name="Picture 3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547" y="3888967"/>
              <a:ext cx="588483" cy="396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730" name="Picture 41" descr="5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952" y="1915224"/>
            <a:ext cx="100806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31" name="Group 6"/>
          <p:cNvGrpSpPr>
            <a:grpSpLocks/>
          </p:cNvGrpSpPr>
          <p:nvPr/>
        </p:nvGrpSpPr>
        <p:grpSpPr bwMode="auto">
          <a:xfrm>
            <a:off x="962298" y="2105724"/>
            <a:ext cx="593431" cy="911225"/>
            <a:chOff x="2946311" y="2160889"/>
            <a:chExt cx="594110" cy="911018"/>
          </a:xfrm>
        </p:grpSpPr>
        <p:sp>
          <p:nvSpPr>
            <p:cNvPr id="115746" name="文本框 18"/>
            <p:cNvSpPr txBox="1">
              <a:spLocks noChangeArrowheads="1"/>
            </p:cNvSpPr>
            <p:nvPr/>
          </p:nvSpPr>
          <p:spPr bwMode="auto">
            <a:xfrm>
              <a:off x="2946311" y="2160889"/>
              <a:ext cx="594110" cy="276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zh-CN" sz="1200">
                  <a:solidFill>
                    <a:srgbClr val="595959"/>
                  </a:solidFill>
                  <a:latin typeface="Helvetica" charset="0"/>
                  <a:ea typeface="Helvetica" charset="0"/>
                  <a:cs typeface="Helvetica" charset="0"/>
                </a:rPr>
                <a:t>Driver</a:t>
              </a:r>
              <a:endParaRPr lang="zh-CN" altLang="en-US" sz="1200">
                <a:solidFill>
                  <a:srgbClr val="595959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115747" name="Picture 7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038" y="2575047"/>
              <a:ext cx="496860" cy="496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5732" name="Group 14"/>
          <p:cNvGrpSpPr>
            <a:grpSpLocks/>
          </p:cNvGrpSpPr>
          <p:nvPr/>
        </p:nvGrpSpPr>
        <p:grpSpPr bwMode="auto">
          <a:xfrm>
            <a:off x="1046290" y="919861"/>
            <a:ext cx="1785937" cy="1344613"/>
            <a:chOff x="3195638" y="1519238"/>
            <a:chExt cx="1541462" cy="1160462"/>
          </a:xfrm>
        </p:grpSpPr>
        <p:pic>
          <p:nvPicPr>
            <p:cNvPr id="115741" name="Picture 42" descr="6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638" y="1519238"/>
              <a:ext cx="1541462" cy="1160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742" name="Group 55"/>
            <p:cNvGrpSpPr>
              <a:grpSpLocks/>
            </p:cNvGrpSpPr>
            <p:nvPr/>
          </p:nvGrpSpPr>
          <p:grpSpPr bwMode="auto">
            <a:xfrm>
              <a:off x="3741743" y="1719089"/>
              <a:ext cx="982776" cy="558975"/>
              <a:chOff x="4871864" y="1977584"/>
              <a:chExt cx="1363987" cy="775646"/>
            </a:xfrm>
          </p:grpSpPr>
          <p:sp>
            <p:nvSpPr>
              <p:cNvPr id="115744" name="Picture 56"/>
              <p:cNvSpPr>
                <a:spLocks noChangeAspect="1"/>
              </p:cNvSpPr>
              <p:nvPr/>
            </p:nvSpPr>
            <p:spPr bwMode="auto">
              <a:xfrm>
                <a:off x="4871864" y="2204864"/>
                <a:ext cx="499982" cy="548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en-US"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  <p:sp>
            <p:nvSpPr>
              <p:cNvPr id="115745" name="文本框 22"/>
              <p:cNvSpPr txBox="1">
                <a:spLocks noChangeArrowheads="1"/>
              </p:cNvSpPr>
              <p:nvPr/>
            </p:nvSpPr>
            <p:spPr bwMode="auto">
              <a:xfrm>
                <a:off x="4881693" y="1977584"/>
                <a:ext cx="1354158" cy="368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zh-CN" sz="1400" smtClean="0">
                    <a:solidFill>
                      <a:srgbClr val="595959"/>
                    </a:solidFill>
                    <a:latin typeface="Helvetica" charset="0"/>
                    <a:ea typeface="Helvetica" charset="0"/>
                    <a:cs typeface="Helvetica" charset="0"/>
                  </a:rPr>
                  <a:t>Consignees</a:t>
                </a:r>
                <a:endParaRPr lang="zh-CN" altLang="en-US" sz="1400" dirty="0">
                  <a:solidFill>
                    <a:srgbClr val="595959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pic>
          <p:nvPicPr>
            <p:cNvPr id="115743" name="Picture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662" y="1953956"/>
              <a:ext cx="350278" cy="3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5736" name="Picture 30" descr="OTMS-xiaomi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198" y="2519976"/>
            <a:ext cx="929346" cy="1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7" name="Picture 31" descr="OTMS-MacBookPro-screen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04" b="-243"/>
          <a:stretch>
            <a:fillRect/>
          </a:stretch>
        </p:blipFill>
        <p:spPr bwMode="auto">
          <a:xfrm>
            <a:off x="3778626" y="1015738"/>
            <a:ext cx="2260101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8" name="Picture 35" descr="［eng] iPhone6-otms shadow.pn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106" y="578360"/>
            <a:ext cx="797013" cy="150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39" name="Picture 55" descr="oTMS BI"/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27" y="842532"/>
            <a:ext cx="1474574" cy="99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40" name="Picture 1" descr="iPhone6_mockup_front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9388" y="4104966"/>
            <a:ext cx="758062" cy="148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文本框 4"/>
          <p:cNvSpPr txBox="1">
            <a:spLocks noChangeArrowheads="1"/>
          </p:cNvSpPr>
          <p:nvPr/>
        </p:nvSpPr>
        <p:spPr bwMode="auto">
          <a:xfrm>
            <a:off x="4745165" y="2425645"/>
            <a:ext cx="381475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kumimoji="1" lang="en-US" altLang="zh-CN" sz="15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Carrier  &amp;  Driver Connectivity</a:t>
            </a:r>
          </a:p>
          <a:p>
            <a:pPr algn="ctr" eaLnBrk="1" hangingPunct="1"/>
            <a:r>
              <a:rPr kumimoji="1" lang="en-US" altLang="zh-CN" sz="15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Whole execution chain engaged</a:t>
            </a:r>
          </a:p>
          <a:p>
            <a:pPr algn="ctr" eaLnBrk="1" hangingPunct="1"/>
            <a:endParaRPr kumimoji="1" lang="en-US" altLang="zh-CN" sz="1500" b="1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/>
            <a:r>
              <a:rPr kumimoji="1" lang="en-US" altLang="zh-CN" sz="15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Shipment Execution</a:t>
            </a:r>
          </a:p>
          <a:p>
            <a:pPr algn="ctr" eaLnBrk="1" hangingPunct="1"/>
            <a:r>
              <a:rPr kumimoji="1" lang="en-US" altLang="zh-CN" sz="15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 Real-time track | GPS </a:t>
            </a:r>
            <a:r>
              <a:rPr kumimoji="1" lang="en-US" altLang="zh-CN" sz="1500" dirty="0" err="1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ePOD</a:t>
            </a:r>
            <a:endParaRPr kumimoji="1" lang="en-US" altLang="zh-CN" sz="1500" dirty="0" smtClean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/>
            <a:endParaRPr kumimoji="1" lang="en-US" altLang="zh-CN" sz="1500" b="1" dirty="0" smtClean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/>
            <a:r>
              <a:rPr kumimoji="1" lang="en-US" altLang="zh-CN" sz="15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Transport Cost Management</a:t>
            </a:r>
          </a:p>
          <a:p>
            <a:pPr algn="ctr" eaLnBrk="1" hangingPunct="1"/>
            <a:r>
              <a:rPr kumimoji="1" lang="en-US" altLang="zh-CN" sz="15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RFQ | Tariff | Spot Bids | Reciprocal Billing</a:t>
            </a:r>
          </a:p>
          <a:p>
            <a:pPr algn="ctr" eaLnBrk="1" hangingPunct="1"/>
            <a:endParaRPr kumimoji="1" lang="en-US" altLang="zh-CN" sz="1500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/>
            <a:r>
              <a:rPr kumimoji="1" lang="en-US" altLang="zh-CN" sz="15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Carrier Performance Management</a:t>
            </a:r>
          </a:p>
          <a:p>
            <a:pPr algn="ctr" eaLnBrk="1" hangingPunct="1"/>
            <a:r>
              <a:rPr kumimoji="1" lang="en-US" altLang="zh-CN" sz="15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Common Language SLA &amp; KPI</a:t>
            </a:r>
          </a:p>
          <a:p>
            <a:pPr algn="ctr" eaLnBrk="1" hangingPunct="1"/>
            <a:r>
              <a:rPr kumimoji="1" lang="en-US" altLang="zh-CN" sz="1500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Cloud Data Analytics </a:t>
            </a:r>
            <a:endParaRPr kumimoji="1" lang="en-US" altLang="zh-CN" sz="1500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024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3" descr="shutterstock_27868284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6" name="Straight Connector 105"/>
          <p:cNvCxnSpPr/>
          <p:nvPr/>
        </p:nvCxnSpPr>
        <p:spPr>
          <a:xfrm flipV="1">
            <a:off x="6469063" y="744538"/>
            <a:ext cx="2195512" cy="1025525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3559175" y="1939925"/>
            <a:ext cx="2552700" cy="1195388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1854200" y="3332163"/>
            <a:ext cx="1295400" cy="612775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0901" name="Group 2"/>
          <p:cNvGrpSpPr>
            <a:grpSpLocks/>
          </p:cNvGrpSpPr>
          <p:nvPr/>
        </p:nvGrpSpPr>
        <p:grpSpPr bwMode="auto">
          <a:xfrm>
            <a:off x="2922588" y="2890838"/>
            <a:ext cx="60325" cy="481012"/>
            <a:chOff x="2922358" y="2890460"/>
            <a:chExt cx="60960" cy="481984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951234" y="2950907"/>
              <a:ext cx="0" cy="421537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2922358" y="2890460"/>
              <a:ext cx="60960" cy="60447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V="1">
            <a:off x="365125" y="4538663"/>
            <a:ext cx="190500" cy="93662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0903" name="TextBox 5"/>
          <p:cNvSpPr txBox="1">
            <a:spLocks noChangeArrowheads="1"/>
          </p:cNvSpPr>
          <p:nvPr/>
        </p:nvSpPr>
        <p:spPr bwMode="auto">
          <a:xfrm>
            <a:off x="1354138" y="3852863"/>
            <a:ext cx="58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ED7D31"/>
                </a:solidFill>
                <a:latin typeface="Helvetica" charset="0"/>
                <a:ea typeface="Helvetica" charset="0"/>
                <a:cs typeface="Helvetica" charset="0"/>
              </a:rPr>
              <a:t>2013</a:t>
            </a:r>
          </a:p>
        </p:txBody>
      </p:sp>
      <p:sp>
        <p:nvSpPr>
          <p:cNvPr id="80904" name="TextBox 6"/>
          <p:cNvSpPr txBox="1">
            <a:spLocks noChangeArrowheads="1"/>
          </p:cNvSpPr>
          <p:nvPr/>
        </p:nvSpPr>
        <p:spPr bwMode="auto">
          <a:xfrm>
            <a:off x="3063875" y="3068638"/>
            <a:ext cx="58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ED7D31"/>
                </a:solidFill>
                <a:latin typeface="Helvetica" charset="0"/>
                <a:ea typeface="Helvetica" charset="0"/>
                <a:cs typeface="Helvetica" charset="0"/>
              </a:rPr>
              <a:t>2014</a:t>
            </a:r>
          </a:p>
        </p:txBody>
      </p:sp>
      <p:sp>
        <p:nvSpPr>
          <p:cNvPr id="80905" name="TextBox 7"/>
          <p:cNvSpPr txBox="1">
            <a:spLocks noChangeArrowheads="1"/>
          </p:cNvSpPr>
          <p:nvPr/>
        </p:nvSpPr>
        <p:spPr bwMode="auto">
          <a:xfrm>
            <a:off x="5970588" y="1681163"/>
            <a:ext cx="584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ED7D31"/>
                </a:solidFill>
                <a:latin typeface="Helvetica" charset="0"/>
                <a:ea typeface="Helvetica" charset="0"/>
                <a:cs typeface="Helvetica" charset="0"/>
              </a:rPr>
              <a:t>2015</a:t>
            </a:r>
          </a:p>
        </p:txBody>
      </p:sp>
      <p:sp>
        <p:nvSpPr>
          <p:cNvPr id="9" name="Oval 8"/>
          <p:cNvSpPr/>
          <p:nvPr/>
        </p:nvSpPr>
        <p:spPr>
          <a:xfrm>
            <a:off x="295275" y="4572000"/>
            <a:ext cx="120650" cy="122238"/>
          </a:xfrm>
          <a:prstGeom prst="ellipse">
            <a:avLst/>
          </a:prstGeom>
          <a:solidFill>
            <a:srgbClr val="89898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400" y="3297238"/>
            <a:ext cx="252413" cy="250825"/>
          </a:xfrm>
          <a:prstGeom prst="rect">
            <a:avLst/>
          </a:prstGeom>
          <a:solidFill>
            <a:srgbClr val="EE6A1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100" dirty="0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80908" name="TextBox 15"/>
          <p:cNvSpPr txBox="1">
            <a:spLocks noChangeArrowheads="1"/>
          </p:cNvSpPr>
          <p:nvPr/>
        </p:nvSpPr>
        <p:spPr bwMode="auto">
          <a:xfrm>
            <a:off x="2770188" y="3295650"/>
            <a:ext cx="327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rPr>
              <a:t>12</a:t>
            </a:r>
          </a:p>
        </p:txBody>
      </p:sp>
      <p:grpSp>
        <p:nvGrpSpPr>
          <p:cNvPr id="80909" name="Group 35"/>
          <p:cNvGrpSpPr>
            <a:grpSpLocks/>
          </p:cNvGrpSpPr>
          <p:nvPr/>
        </p:nvGrpSpPr>
        <p:grpSpPr bwMode="auto">
          <a:xfrm>
            <a:off x="5675313" y="1554163"/>
            <a:ext cx="328612" cy="641350"/>
            <a:chOff x="6379405" y="1189879"/>
            <a:chExt cx="327269" cy="641937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6553316" y="1220069"/>
              <a:ext cx="0" cy="421073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6420511" y="1580761"/>
              <a:ext cx="251380" cy="251055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0999" name="TextBox 19"/>
            <p:cNvSpPr txBox="1">
              <a:spLocks noChangeArrowheads="1"/>
            </p:cNvSpPr>
            <p:nvPr/>
          </p:nvSpPr>
          <p:spPr bwMode="auto">
            <a:xfrm>
              <a:off x="6379405" y="1575435"/>
              <a:ext cx="32726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12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523277" y="1189879"/>
              <a:ext cx="60078" cy="60380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0910" name="Group 36"/>
          <p:cNvGrpSpPr>
            <a:grpSpLocks/>
          </p:cNvGrpSpPr>
          <p:nvPr/>
        </p:nvGrpSpPr>
        <p:grpSpPr bwMode="auto">
          <a:xfrm>
            <a:off x="7289800" y="1044575"/>
            <a:ext cx="261938" cy="449263"/>
            <a:chOff x="6421119" y="1381924"/>
            <a:chExt cx="263261" cy="449892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6553548" y="1428026"/>
              <a:ext cx="0" cy="213023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6421119" y="1580640"/>
              <a:ext cx="252092" cy="251176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0995" name="TextBox 39"/>
            <p:cNvSpPr txBox="1">
              <a:spLocks noChangeArrowheads="1"/>
            </p:cNvSpPr>
            <p:nvPr/>
          </p:nvSpPr>
          <p:spPr bwMode="auto">
            <a:xfrm>
              <a:off x="6422770" y="1575435"/>
              <a:ext cx="2616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00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6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523232" y="1381924"/>
              <a:ext cx="60630" cy="60409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0911" name="Group 47"/>
          <p:cNvGrpSpPr>
            <a:grpSpLocks/>
          </p:cNvGrpSpPr>
          <p:nvPr/>
        </p:nvGrpSpPr>
        <p:grpSpPr bwMode="auto">
          <a:xfrm>
            <a:off x="6469063" y="568325"/>
            <a:ext cx="441325" cy="555625"/>
            <a:chOff x="3196955" y="2210867"/>
            <a:chExt cx="441422" cy="555764"/>
          </a:xfrm>
        </p:grpSpPr>
        <p:pic>
          <p:nvPicPr>
            <p:cNvPr id="80991" name="Picture 2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310" y="2210867"/>
              <a:ext cx="325587" cy="30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92" name="TextBox 44"/>
            <p:cNvSpPr txBox="1">
              <a:spLocks noChangeArrowheads="1"/>
            </p:cNvSpPr>
            <p:nvPr/>
          </p:nvSpPr>
          <p:spPr bwMode="auto">
            <a:xfrm>
              <a:off x="3196955" y="2489632"/>
              <a:ext cx="44142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100</a:t>
              </a:r>
            </a:p>
          </p:txBody>
        </p:sp>
      </p:grpSp>
      <p:grpSp>
        <p:nvGrpSpPr>
          <p:cNvPr id="80912" name="Group 46"/>
          <p:cNvGrpSpPr>
            <a:grpSpLocks/>
          </p:cNvGrpSpPr>
          <p:nvPr/>
        </p:nvGrpSpPr>
        <p:grpSpPr bwMode="auto">
          <a:xfrm>
            <a:off x="2681288" y="2354263"/>
            <a:ext cx="527050" cy="520700"/>
            <a:chOff x="3159009" y="1818531"/>
            <a:chExt cx="527007" cy="521617"/>
          </a:xfrm>
        </p:grpSpPr>
        <p:sp>
          <p:nvSpPr>
            <p:cNvPr id="80989" name="TextBox 16"/>
            <p:cNvSpPr txBox="1">
              <a:spLocks noChangeArrowheads="1"/>
            </p:cNvSpPr>
            <p:nvPr/>
          </p:nvSpPr>
          <p:spPr bwMode="auto">
            <a:xfrm>
              <a:off x="3159009" y="2063149"/>
              <a:ext cx="5270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250k</a:t>
              </a:r>
            </a:p>
          </p:txBody>
        </p:sp>
        <p:pic>
          <p:nvPicPr>
            <p:cNvPr id="80990" name="Picture 4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310" y="1818531"/>
              <a:ext cx="326995" cy="23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13" name="Group 51"/>
          <p:cNvGrpSpPr>
            <a:grpSpLocks/>
          </p:cNvGrpSpPr>
          <p:nvPr/>
        </p:nvGrpSpPr>
        <p:grpSpPr bwMode="auto">
          <a:xfrm>
            <a:off x="5445125" y="1019175"/>
            <a:ext cx="809625" cy="522288"/>
            <a:chOff x="3022083" y="1818531"/>
            <a:chExt cx="808860" cy="521248"/>
          </a:xfrm>
        </p:grpSpPr>
        <p:sp>
          <p:nvSpPr>
            <p:cNvPr id="80987" name="TextBox 52"/>
            <p:cNvSpPr txBox="1">
              <a:spLocks noChangeArrowheads="1"/>
            </p:cNvSpPr>
            <p:nvPr/>
          </p:nvSpPr>
          <p:spPr bwMode="auto">
            <a:xfrm>
              <a:off x="3022083" y="2062780"/>
              <a:ext cx="80886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3 million</a:t>
              </a:r>
            </a:p>
          </p:txBody>
        </p:sp>
        <p:pic>
          <p:nvPicPr>
            <p:cNvPr id="80988" name="Picture 5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310" y="1818531"/>
              <a:ext cx="326995" cy="23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14" name="Group 54"/>
          <p:cNvGrpSpPr>
            <a:grpSpLocks/>
          </p:cNvGrpSpPr>
          <p:nvPr/>
        </p:nvGrpSpPr>
        <p:grpSpPr bwMode="auto">
          <a:xfrm>
            <a:off x="6994204" y="158750"/>
            <a:ext cx="854721" cy="708500"/>
            <a:chOff x="3565062" y="1552762"/>
            <a:chExt cx="855465" cy="707846"/>
          </a:xfrm>
        </p:grpSpPr>
        <p:sp>
          <p:nvSpPr>
            <p:cNvPr id="80985" name="TextBox 55"/>
            <p:cNvSpPr txBox="1">
              <a:spLocks noChangeArrowheads="1"/>
            </p:cNvSpPr>
            <p:nvPr/>
          </p:nvSpPr>
          <p:spPr bwMode="auto">
            <a:xfrm>
              <a:off x="3565062" y="1799369"/>
              <a:ext cx="855465" cy="46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 dirty="0" smtClean="0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1 </a:t>
              </a:r>
              <a:r>
                <a:rPr lang="en-US" altLang="en-US" sz="1200" b="1" dirty="0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million</a:t>
              </a:r>
              <a:r>
                <a:rPr lang="en-US" altLang="en-US" sz="1200" dirty="0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/</a:t>
              </a:r>
            </a:p>
            <a:p>
              <a:pPr algn="ctr" eaLnBrk="1" hangingPunct="1"/>
              <a:r>
                <a:rPr lang="en-US" altLang="en-US" sz="1200" dirty="0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month</a:t>
              </a:r>
            </a:p>
          </p:txBody>
        </p:sp>
        <p:pic>
          <p:nvPicPr>
            <p:cNvPr id="80986" name="Picture 5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7903" y="1552762"/>
              <a:ext cx="326995" cy="239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15" name="Group 64"/>
          <p:cNvGrpSpPr>
            <a:grpSpLocks/>
          </p:cNvGrpSpPr>
          <p:nvPr/>
        </p:nvGrpSpPr>
        <p:grpSpPr bwMode="auto">
          <a:xfrm>
            <a:off x="6553200" y="1122363"/>
            <a:ext cx="261938" cy="657225"/>
            <a:chOff x="3667759" y="2682240"/>
            <a:chExt cx="261113" cy="657792"/>
          </a:xfrm>
        </p:grpSpPr>
        <p:cxnSp>
          <p:nvCxnSpPr>
            <p:cNvPr id="61" name="Straight Connector 60"/>
            <p:cNvCxnSpPr/>
            <p:nvPr/>
          </p:nvCxnSpPr>
          <p:spPr>
            <a:xfrm flipV="1">
              <a:off x="3799107" y="2742617"/>
              <a:ext cx="0" cy="421050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667759" y="3088991"/>
              <a:ext cx="251618" cy="251041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0983" name="TextBox 62"/>
            <p:cNvSpPr txBox="1">
              <a:spLocks noChangeArrowheads="1"/>
            </p:cNvSpPr>
            <p:nvPr/>
          </p:nvSpPr>
          <p:spPr bwMode="auto">
            <a:xfrm>
              <a:off x="3672905" y="3083651"/>
              <a:ext cx="2559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64" name="Oval 63"/>
            <p:cNvSpPr/>
            <p:nvPr/>
          </p:nvSpPr>
          <p:spPr>
            <a:xfrm>
              <a:off x="3770622" y="2682240"/>
              <a:ext cx="60135" cy="60377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0916" name="Group 43"/>
          <p:cNvGrpSpPr>
            <a:grpSpLocks/>
          </p:cNvGrpSpPr>
          <p:nvPr/>
        </p:nvGrpSpPr>
        <p:grpSpPr bwMode="auto">
          <a:xfrm>
            <a:off x="3624263" y="1944688"/>
            <a:ext cx="355600" cy="555625"/>
            <a:chOff x="3239747" y="2210867"/>
            <a:chExt cx="355837" cy="555764"/>
          </a:xfrm>
        </p:grpSpPr>
        <p:pic>
          <p:nvPicPr>
            <p:cNvPr id="80979" name="Picture 6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310" y="2210867"/>
              <a:ext cx="325587" cy="30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80" name="TextBox 66"/>
            <p:cNvSpPr txBox="1">
              <a:spLocks noChangeArrowheads="1"/>
            </p:cNvSpPr>
            <p:nvPr/>
          </p:nvSpPr>
          <p:spPr bwMode="auto">
            <a:xfrm>
              <a:off x="3239747" y="2489632"/>
              <a:ext cx="3558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30</a:t>
              </a:r>
            </a:p>
          </p:txBody>
        </p:sp>
      </p:grpSp>
      <p:grpSp>
        <p:nvGrpSpPr>
          <p:cNvPr id="80917" name="Group 67"/>
          <p:cNvGrpSpPr>
            <a:grpSpLocks/>
          </p:cNvGrpSpPr>
          <p:nvPr/>
        </p:nvGrpSpPr>
        <p:grpSpPr bwMode="auto">
          <a:xfrm>
            <a:off x="3665538" y="2509838"/>
            <a:ext cx="261937" cy="658812"/>
            <a:chOff x="3667759" y="2682240"/>
            <a:chExt cx="261113" cy="657792"/>
          </a:xfrm>
        </p:grpSpPr>
        <p:cxnSp>
          <p:nvCxnSpPr>
            <p:cNvPr id="69" name="Straight Connector 68"/>
            <p:cNvCxnSpPr/>
            <p:nvPr/>
          </p:nvCxnSpPr>
          <p:spPr>
            <a:xfrm flipV="1">
              <a:off x="3799107" y="2742472"/>
              <a:ext cx="0" cy="421621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tangle 69"/>
            <p:cNvSpPr/>
            <p:nvPr/>
          </p:nvSpPr>
          <p:spPr>
            <a:xfrm>
              <a:off x="3667759" y="3088011"/>
              <a:ext cx="251618" cy="252021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0977" name="TextBox 70"/>
            <p:cNvSpPr txBox="1">
              <a:spLocks noChangeArrowheads="1"/>
            </p:cNvSpPr>
            <p:nvPr/>
          </p:nvSpPr>
          <p:spPr bwMode="auto">
            <a:xfrm>
              <a:off x="3672905" y="3083651"/>
              <a:ext cx="2559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3770621" y="2682240"/>
              <a:ext cx="60135" cy="60232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0918" name="Group 72"/>
          <p:cNvGrpSpPr>
            <a:grpSpLocks/>
          </p:cNvGrpSpPr>
          <p:nvPr/>
        </p:nvGrpSpPr>
        <p:grpSpPr bwMode="auto">
          <a:xfrm>
            <a:off x="7878763" y="157163"/>
            <a:ext cx="531812" cy="557212"/>
            <a:chOff x="3152021" y="2210867"/>
            <a:chExt cx="531290" cy="555764"/>
          </a:xfrm>
        </p:grpSpPr>
        <p:pic>
          <p:nvPicPr>
            <p:cNvPr id="80973" name="Picture 7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310" y="2210867"/>
              <a:ext cx="325587" cy="306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74" name="TextBox 74"/>
            <p:cNvSpPr txBox="1">
              <a:spLocks noChangeArrowheads="1"/>
            </p:cNvSpPr>
            <p:nvPr/>
          </p:nvSpPr>
          <p:spPr bwMode="auto">
            <a:xfrm>
              <a:off x="3152021" y="2489632"/>
              <a:ext cx="53129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200" b="1">
                  <a:solidFill>
                    <a:srgbClr val="2B3036"/>
                  </a:solidFill>
                  <a:latin typeface="Helvetica" charset="0"/>
                  <a:ea typeface="Helvetica" charset="0"/>
                  <a:cs typeface="Helvetica" charset="0"/>
                </a:rPr>
                <a:t>250+</a:t>
              </a:r>
            </a:p>
          </p:txBody>
        </p:sp>
      </p:grpSp>
      <p:grpSp>
        <p:nvGrpSpPr>
          <p:cNvPr id="80919" name="Group 75"/>
          <p:cNvGrpSpPr>
            <a:grpSpLocks/>
          </p:cNvGrpSpPr>
          <p:nvPr/>
        </p:nvGrpSpPr>
        <p:grpSpPr bwMode="auto">
          <a:xfrm>
            <a:off x="8008938" y="706438"/>
            <a:ext cx="260350" cy="444500"/>
            <a:chOff x="3667759" y="2894974"/>
            <a:chExt cx="261863" cy="445058"/>
          </a:xfrm>
        </p:grpSpPr>
        <p:cxnSp>
          <p:nvCxnSpPr>
            <p:cNvPr id="77" name="Straight Connector 76"/>
            <p:cNvCxnSpPr/>
            <p:nvPr/>
          </p:nvCxnSpPr>
          <p:spPr>
            <a:xfrm flipV="1">
              <a:off x="3800287" y="2949017"/>
              <a:ext cx="0" cy="214581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3667759" y="3088892"/>
              <a:ext cx="252283" cy="251140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0971" name="TextBox 78"/>
            <p:cNvSpPr txBox="1">
              <a:spLocks noChangeArrowheads="1"/>
            </p:cNvSpPr>
            <p:nvPr/>
          </p:nvSpPr>
          <p:spPr bwMode="auto">
            <a:xfrm>
              <a:off x="3672905" y="3083651"/>
              <a:ext cx="256717" cy="246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8</a:t>
              </a:r>
            </a:p>
          </p:txBody>
        </p:sp>
        <p:sp>
          <p:nvSpPr>
            <p:cNvPr id="80" name="Oval 79"/>
            <p:cNvSpPr/>
            <p:nvPr/>
          </p:nvSpPr>
          <p:spPr>
            <a:xfrm>
              <a:off x="3769949" y="2894974"/>
              <a:ext cx="62272" cy="60401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80920" name="TextBox 80"/>
          <p:cNvSpPr txBox="1">
            <a:spLocks noChangeArrowheads="1"/>
          </p:cNvSpPr>
          <p:nvPr/>
        </p:nvSpPr>
        <p:spPr bwMode="auto">
          <a:xfrm>
            <a:off x="449263" y="4264025"/>
            <a:ext cx="5746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ED7D31"/>
                </a:solidFill>
                <a:latin typeface="Helvetica" charset="0"/>
                <a:ea typeface="Helvetica" charset="0"/>
                <a:cs typeface="Helvetica" charset="0"/>
              </a:rPr>
              <a:t>2011</a:t>
            </a:r>
          </a:p>
        </p:txBody>
      </p:sp>
      <p:grpSp>
        <p:nvGrpSpPr>
          <p:cNvPr id="80921" name="Group 81"/>
          <p:cNvGrpSpPr>
            <a:grpSpLocks/>
          </p:cNvGrpSpPr>
          <p:nvPr/>
        </p:nvGrpSpPr>
        <p:grpSpPr bwMode="auto">
          <a:xfrm>
            <a:off x="708025" y="4538663"/>
            <a:ext cx="61913" cy="269875"/>
            <a:chOff x="2922358" y="3098833"/>
            <a:chExt cx="60960" cy="269332"/>
          </a:xfrm>
        </p:grpSpPr>
        <p:cxnSp>
          <p:nvCxnSpPr>
            <p:cNvPr id="83" name="Straight Connector 82"/>
            <p:cNvCxnSpPr>
              <a:stCxn id="84" idx="4"/>
            </p:cNvCxnSpPr>
            <p:nvPr/>
          </p:nvCxnSpPr>
          <p:spPr>
            <a:xfrm flipV="1">
              <a:off x="2953619" y="3098833"/>
              <a:ext cx="0" cy="269332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2922358" y="3307961"/>
              <a:ext cx="60960" cy="60204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80922" name="TextBox 10"/>
          <p:cNvSpPr txBox="1">
            <a:spLocks noChangeArrowheads="1"/>
          </p:cNvSpPr>
          <p:nvPr/>
        </p:nvSpPr>
        <p:spPr bwMode="auto">
          <a:xfrm>
            <a:off x="555625" y="4808538"/>
            <a:ext cx="148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latin typeface="Helvetica" charset="0"/>
                <a:ea typeface="Helvetica" charset="0"/>
                <a:cs typeface="Helvetica" charset="0"/>
              </a:rPr>
              <a:t>oTMS </a:t>
            </a:r>
            <a:r>
              <a:rPr lang="en-US" altLang="en-US" sz="1200" b="1">
                <a:latin typeface="Helvetica" charset="0"/>
                <a:ea typeface="Helvetica" charset="0"/>
                <a:cs typeface="Helvetica" charset="0"/>
              </a:rPr>
              <a:t>founded</a:t>
            </a:r>
            <a:r>
              <a:rPr lang="en-US" altLang="en-US" sz="1200">
                <a:latin typeface="Helvetica" charset="0"/>
                <a:ea typeface="Helvetica" charset="0"/>
                <a:cs typeface="Helvetica" charset="0"/>
              </a:rPr>
              <a:t> &amp;</a:t>
            </a:r>
          </a:p>
          <a:p>
            <a:pPr algn="ctr" eaLnBrk="1" hangingPunct="1"/>
            <a:r>
              <a:rPr lang="en-US" altLang="en-US" sz="1200">
                <a:latin typeface="Helvetica" charset="0"/>
                <a:ea typeface="Helvetica" charset="0"/>
                <a:cs typeface="Helvetica" charset="0"/>
              </a:rPr>
              <a:t>Product incubation</a:t>
            </a:r>
          </a:p>
        </p:txBody>
      </p:sp>
      <p:grpSp>
        <p:nvGrpSpPr>
          <p:cNvPr id="80923" name="Group 87"/>
          <p:cNvGrpSpPr>
            <a:grpSpLocks/>
          </p:cNvGrpSpPr>
          <p:nvPr/>
        </p:nvGrpSpPr>
        <p:grpSpPr bwMode="auto">
          <a:xfrm>
            <a:off x="2068513" y="3981450"/>
            <a:ext cx="60325" cy="377825"/>
            <a:chOff x="2922358" y="2990593"/>
            <a:chExt cx="60960" cy="377572"/>
          </a:xfrm>
        </p:grpSpPr>
        <p:cxnSp>
          <p:nvCxnSpPr>
            <p:cNvPr id="89" name="Straight Connector 88"/>
            <p:cNvCxnSpPr>
              <a:stCxn id="90" idx="4"/>
              <a:endCxn id="94" idx="2"/>
            </p:cNvCxnSpPr>
            <p:nvPr/>
          </p:nvCxnSpPr>
          <p:spPr>
            <a:xfrm flipH="1" flipV="1">
              <a:off x="2948025" y="2990593"/>
              <a:ext cx="4812" cy="377572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Oval 89"/>
            <p:cNvSpPr/>
            <p:nvPr/>
          </p:nvSpPr>
          <p:spPr>
            <a:xfrm>
              <a:off x="2922358" y="3307880"/>
              <a:ext cx="60960" cy="60285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80924" name="TextBox 90"/>
          <p:cNvSpPr txBox="1">
            <a:spLocks noChangeArrowheads="1"/>
          </p:cNvSpPr>
          <p:nvPr/>
        </p:nvSpPr>
        <p:spPr bwMode="auto">
          <a:xfrm>
            <a:off x="1954213" y="4360863"/>
            <a:ext cx="1604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latin typeface="Helvetica" charset="0"/>
                <a:ea typeface="Helvetica" charset="0"/>
                <a:cs typeface="Helvetica" charset="0"/>
              </a:rPr>
              <a:t>Official oTMS launch</a:t>
            </a:r>
          </a:p>
        </p:txBody>
      </p:sp>
      <p:pic>
        <p:nvPicPr>
          <p:cNvPr id="8092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0600" y="4632325"/>
            <a:ext cx="80327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0926" name="Group 91"/>
          <p:cNvGrpSpPr>
            <a:grpSpLocks/>
          </p:cNvGrpSpPr>
          <p:nvPr/>
        </p:nvGrpSpPr>
        <p:grpSpPr bwMode="auto">
          <a:xfrm>
            <a:off x="1968500" y="3725863"/>
            <a:ext cx="260350" cy="255587"/>
            <a:chOff x="3667759" y="3083651"/>
            <a:chExt cx="261113" cy="256381"/>
          </a:xfrm>
        </p:grpSpPr>
        <p:sp>
          <p:nvSpPr>
            <p:cNvPr id="94" name="Rectangle 93"/>
            <p:cNvSpPr/>
            <p:nvPr/>
          </p:nvSpPr>
          <p:spPr>
            <a:xfrm>
              <a:off x="3667759" y="3088428"/>
              <a:ext cx="251560" cy="251604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0964" name="TextBox 94"/>
            <p:cNvSpPr txBox="1">
              <a:spLocks noChangeArrowheads="1"/>
            </p:cNvSpPr>
            <p:nvPr/>
          </p:nvSpPr>
          <p:spPr bwMode="auto">
            <a:xfrm>
              <a:off x="3672905" y="3083651"/>
              <a:ext cx="25596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1</a:t>
              </a:r>
            </a:p>
          </p:txBody>
        </p:sp>
      </p:grpSp>
      <p:grpSp>
        <p:nvGrpSpPr>
          <p:cNvPr id="80927" name="Group 101"/>
          <p:cNvGrpSpPr>
            <a:grpSpLocks/>
          </p:cNvGrpSpPr>
          <p:nvPr/>
        </p:nvGrpSpPr>
        <p:grpSpPr bwMode="auto">
          <a:xfrm>
            <a:off x="7391400" y="1493838"/>
            <a:ext cx="60325" cy="733425"/>
            <a:chOff x="2922358" y="2634231"/>
            <a:chExt cx="60960" cy="733934"/>
          </a:xfrm>
        </p:grpSpPr>
        <p:cxnSp>
          <p:nvCxnSpPr>
            <p:cNvPr id="103" name="Straight Connector 102"/>
            <p:cNvCxnSpPr>
              <a:stCxn id="104" idx="4"/>
              <a:endCxn id="39" idx="2"/>
            </p:cNvCxnSpPr>
            <p:nvPr/>
          </p:nvCxnSpPr>
          <p:spPr>
            <a:xfrm flipH="1" flipV="1">
              <a:off x="2946422" y="2634231"/>
              <a:ext cx="6417" cy="733934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Oval 103"/>
            <p:cNvSpPr/>
            <p:nvPr/>
          </p:nvSpPr>
          <p:spPr>
            <a:xfrm>
              <a:off x="2922358" y="3307798"/>
              <a:ext cx="60960" cy="60367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pic>
        <p:nvPicPr>
          <p:cNvPr id="80928" name="Picture 1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6463" y="2266950"/>
            <a:ext cx="3317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29" name="TextBox 104"/>
          <p:cNvSpPr txBox="1">
            <a:spLocks noChangeArrowheads="1"/>
          </p:cNvSpPr>
          <p:nvPr/>
        </p:nvSpPr>
        <p:spPr bwMode="auto">
          <a:xfrm>
            <a:off x="6846888" y="2529682"/>
            <a:ext cx="1641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 sz="1200" dirty="0">
              <a:latin typeface="Helvetica" charset="0"/>
              <a:ea typeface="Helvetica" charset="0"/>
              <a:cs typeface="Helvetica" charset="0"/>
            </a:endParaRPr>
          </a:p>
          <a:p>
            <a:pPr algn="ctr" eaLnBrk="1" hangingPunct="1"/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</a:rPr>
              <a:t>Series A+ Investment</a:t>
            </a:r>
            <a:endParaRPr lang="en-US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80930" name="Group 3"/>
          <p:cNvGrpSpPr>
            <a:grpSpLocks/>
          </p:cNvGrpSpPr>
          <p:nvPr/>
        </p:nvGrpSpPr>
        <p:grpSpPr bwMode="auto">
          <a:xfrm>
            <a:off x="6840538" y="2951163"/>
            <a:ext cx="1668462" cy="420687"/>
            <a:chOff x="6815138" y="2951163"/>
            <a:chExt cx="1211262" cy="287337"/>
          </a:xfrm>
        </p:grpSpPr>
        <p:sp>
          <p:nvSpPr>
            <p:cNvPr id="3" name="Rectangle 2"/>
            <p:cNvSpPr/>
            <p:nvPr/>
          </p:nvSpPr>
          <p:spPr>
            <a:xfrm>
              <a:off x="6815138" y="2951163"/>
              <a:ext cx="1211262" cy="279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80960" name="Picture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982" y="2968625"/>
              <a:ext cx="11715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31" name="Group 111"/>
          <p:cNvGrpSpPr>
            <a:grpSpLocks/>
          </p:cNvGrpSpPr>
          <p:nvPr/>
        </p:nvGrpSpPr>
        <p:grpSpPr bwMode="auto">
          <a:xfrm>
            <a:off x="5175250" y="2495550"/>
            <a:ext cx="60325" cy="669925"/>
            <a:chOff x="2922358" y="2698156"/>
            <a:chExt cx="60960" cy="670009"/>
          </a:xfrm>
        </p:grpSpPr>
        <p:cxnSp>
          <p:nvCxnSpPr>
            <p:cNvPr id="113" name="Straight Connector 112"/>
            <p:cNvCxnSpPr>
              <a:stCxn id="114" idx="4"/>
              <a:endCxn id="117" idx="2"/>
            </p:cNvCxnSpPr>
            <p:nvPr/>
          </p:nvCxnSpPr>
          <p:spPr>
            <a:xfrm flipH="1" flipV="1">
              <a:off x="2948025" y="2698156"/>
              <a:ext cx="4813" cy="670009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Oval 113"/>
            <p:cNvSpPr/>
            <p:nvPr/>
          </p:nvSpPr>
          <p:spPr>
            <a:xfrm>
              <a:off x="2922358" y="3307832"/>
              <a:ext cx="60960" cy="60333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grpSp>
        <p:nvGrpSpPr>
          <p:cNvPr id="80932" name="Group 115"/>
          <p:cNvGrpSpPr>
            <a:grpSpLocks/>
          </p:cNvGrpSpPr>
          <p:nvPr/>
        </p:nvGrpSpPr>
        <p:grpSpPr bwMode="auto">
          <a:xfrm>
            <a:off x="5033963" y="2239963"/>
            <a:ext cx="338137" cy="255587"/>
            <a:chOff x="3626600" y="3083651"/>
            <a:chExt cx="338554" cy="256381"/>
          </a:xfrm>
        </p:grpSpPr>
        <p:sp>
          <p:nvSpPr>
            <p:cNvPr id="117" name="Rectangle 116"/>
            <p:cNvSpPr/>
            <p:nvPr/>
          </p:nvSpPr>
          <p:spPr>
            <a:xfrm>
              <a:off x="3667926" y="3088428"/>
              <a:ext cx="251134" cy="251604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0956" name="TextBox 117"/>
            <p:cNvSpPr txBox="1">
              <a:spLocks noChangeArrowheads="1"/>
            </p:cNvSpPr>
            <p:nvPr/>
          </p:nvSpPr>
          <p:spPr bwMode="auto">
            <a:xfrm>
              <a:off x="3626600" y="3083651"/>
              <a:ext cx="3385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10</a:t>
              </a:r>
            </a:p>
          </p:txBody>
        </p:sp>
      </p:grpSp>
      <p:sp>
        <p:nvSpPr>
          <p:cNvPr id="80933" name="TextBox 119"/>
          <p:cNvSpPr txBox="1">
            <a:spLocks noChangeArrowheads="1"/>
          </p:cNvSpPr>
          <p:nvPr/>
        </p:nvSpPr>
        <p:spPr bwMode="auto">
          <a:xfrm>
            <a:off x="4489291" y="3494088"/>
            <a:ext cx="15433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latin typeface="Helvetica" charset="0"/>
                <a:ea typeface="Helvetica" charset="0"/>
                <a:cs typeface="Helvetica" charset="0"/>
              </a:rPr>
              <a:t>Series A Investment</a:t>
            </a:r>
            <a:endParaRPr lang="en-US" altLang="en-US" sz="12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80934" name="Picture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8" y="3230563"/>
            <a:ext cx="1714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35" name="Picture 27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0332" y="3771087"/>
            <a:ext cx="1507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6" name="Title 28"/>
          <p:cNvSpPr>
            <a:spLocks noGrp="1"/>
          </p:cNvSpPr>
          <p:nvPr>
            <p:ph type="ctrTitle"/>
          </p:nvPr>
        </p:nvSpPr>
        <p:spPr>
          <a:xfrm>
            <a:off x="238125" y="193746"/>
            <a:ext cx="5064125" cy="409575"/>
          </a:xfrm>
        </p:spPr>
        <p:txBody>
          <a:bodyPr/>
          <a:lstStyle/>
          <a:p>
            <a:r>
              <a:rPr lang="en-US" altLang="en-US" dirty="0">
                <a:latin typeface="Helvetica" charset="0"/>
                <a:ea typeface="Helvetica" charset="0"/>
                <a:cs typeface="Helvetica" charset="0"/>
              </a:rPr>
              <a:t>oTMS </a:t>
            </a:r>
            <a:r>
              <a:rPr lang="en-US" altLang="en-US" dirty="0" smtClean="0">
                <a:solidFill>
                  <a:srgbClr val="EE6A1A"/>
                </a:solidFill>
                <a:latin typeface="Helvetica" charset="0"/>
                <a:ea typeface="Helvetica" charset="0"/>
                <a:cs typeface="Helvetica" charset="0"/>
              </a:rPr>
              <a:t>Growth Milestones</a:t>
            </a:r>
            <a:endParaRPr lang="en-US" altLang="en-US" dirty="0">
              <a:solidFill>
                <a:srgbClr val="EE6A1A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80937" name="Group 34"/>
          <p:cNvGrpSpPr>
            <a:grpSpLocks/>
          </p:cNvGrpSpPr>
          <p:nvPr/>
        </p:nvGrpSpPr>
        <p:grpSpPr bwMode="auto">
          <a:xfrm>
            <a:off x="3870325" y="2125663"/>
            <a:ext cx="195263" cy="195262"/>
            <a:chOff x="3314430" y="1443150"/>
            <a:chExt cx="195182" cy="195182"/>
          </a:xfrm>
        </p:grpSpPr>
        <p:sp>
          <p:nvSpPr>
            <p:cNvPr id="34" name="Oval 33"/>
            <p:cNvSpPr/>
            <p:nvPr/>
          </p:nvSpPr>
          <p:spPr>
            <a:xfrm>
              <a:off x="3314430" y="1443150"/>
              <a:ext cx="195182" cy="195182"/>
            </a:xfrm>
            <a:prstGeom prst="ellipse">
              <a:avLst/>
            </a:prstGeom>
            <a:solidFill>
              <a:schemeClr val="lt1">
                <a:alpha val="61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80954" name="Picture 3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858" y="1494864"/>
              <a:ext cx="178326" cy="11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38" name="Group 120"/>
          <p:cNvGrpSpPr>
            <a:grpSpLocks/>
          </p:cNvGrpSpPr>
          <p:nvPr/>
        </p:nvGrpSpPr>
        <p:grpSpPr bwMode="auto">
          <a:xfrm>
            <a:off x="6757988" y="744538"/>
            <a:ext cx="193675" cy="195262"/>
            <a:chOff x="3314430" y="1443150"/>
            <a:chExt cx="195182" cy="195182"/>
          </a:xfrm>
        </p:grpSpPr>
        <p:sp>
          <p:nvSpPr>
            <p:cNvPr id="122" name="Oval 121"/>
            <p:cNvSpPr/>
            <p:nvPr/>
          </p:nvSpPr>
          <p:spPr>
            <a:xfrm>
              <a:off x="3314430" y="1443150"/>
              <a:ext cx="195182" cy="195182"/>
            </a:xfrm>
            <a:prstGeom prst="ellipse">
              <a:avLst/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80952" name="Picture 12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858" y="1494864"/>
              <a:ext cx="178326" cy="11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39" name="Group 123"/>
          <p:cNvGrpSpPr>
            <a:grpSpLocks/>
          </p:cNvGrpSpPr>
          <p:nvPr/>
        </p:nvGrpSpPr>
        <p:grpSpPr bwMode="auto">
          <a:xfrm>
            <a:off x="8220075" y="339725"/>
            <a:ext cx="195263" cy="193675"/>
            <a:chOff x="3314430" y="1443150"/>
            <a:chExt cx="195182" cy="195182"/>
          </a:xfrm>
        </p:grpSpPr>
        <p:sp>
          <p:nvSpPr>
            <p:cNvPr id="125" name="Oval 124"/>
            <p:cNvSpPr/>
            <p:nvPr/>
          </p:nvSpPr>
          <p:spPr>
            <a:xfrm>
              <a:off x="3314430" y="1443150"/>
              <a:ext cx="195182" cy="195182"/>
            </a:xfrm>
            <a:prstGeom prst="ellipse">
              <a:avLst/>
            </a:prstGeom>
            <a:solidFill>
              <a:schemeClr val="lt1">
                <a:alpha val="6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80950" name="Picture 12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858" y="1494864"/>
              <a:ext cx="178326" cy="1188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940" name="Group 87"/>
          <p:cNvGrpSpPr>
            <a:grpSpLocks/>
          </p:cNvGrpSpPr>
          <p:nvPr/>
        </p:nvGrpSpPr>
        <p:grpSpPr bwMode="auto">
          <a:xfrm>
            <a:off x="2560638" y="3725863"/>
            <a:ext cx="60325" cy="269875"/>
            <a:chOff x="2922358" y="3098833"/>
            <a:chExt cx="60960" cy="269332"/>
          </a:xfrm>
        </p:grpSpPr>
        <p:cxnSp>
          <p:nvCxnSpPr>
            <p:cNvPr id="95" name="Straight Connector 94"/>
            <p:cNvCxnSpPr>
              <a:stCxn id="96" idx="4"/>
            </p:cNvCxnSpPr>
            <p:nvPr/>
          </p:nvCxnSpPr>
          <p:spPr>
            <a:xfrm flipV="1">
              <a:off x="2952837" y="3098833"/>
              <a:ext cx="0" cy="269332"/>
            </a:xfrm>
            <a:prstGeom prst="line">
              <a:avLst/>
            </a:prstGeom>
            <a:ln>
              <a:solidFill>
                <a:srgbClr val="89898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Oval 95"/>
            <p:cNvSpPr/>
            <p:nvPr/>
          </p:nvSpPr>
          <p:spPr>
            <a:xfrm>
              <a:off x="2922358" y="3307961"/>
              <a:ext cx="60960" cy="60204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80941" name="TextBox 90"/>
          <p:cNvSpPr txBox="1">
            <a:spLocks noChangeArrowheads="1"/>
          </p:cNvSpPr>
          <p:nvPr/>
        </p:nvSpPr>
        <p:spPr bwMode="auto">
          <a:xfrm>
            <a:off x="2446338" y="3997325"/>
            <a:ext cx="13890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latin typeface="Helvetica" charset="0"/>
                <a:ea typeface="Helvetica" charset="0"/>
                <a:cs typeface="Helvetica" charset="0"/>
              </a:rPr>
              <a:t>Angel Investment</a:t>
            </a:r>
          </a:p>
        </p:txBody>
      </p:sp>
      <p:grpSp>
        <p:nvGrpSpPr>
          <p:cNvPr id="80942" name="Group 91"/>
          <p:cNvGrpSpPr>
            <a:grpSpLocks/>
          </p:cNvGrpSpPr>
          <p:nvPr/>
        </p:nvGrpSpPr>
        <p:grpSpPr bwMode="auto">
          <a:xfrm>
            <a:off x="2460625" y="3470275"/>
            <a:ext cx="260350" cy="255588"/>
            <a:chOff x="3667759" y="3083651"/>
            <a:chExt cx="261863" cy="256381"/>
          </a:xfrm>
        </p:grpSpPr>
        <p:sp>
          <p:nvSpPr>
            <p:cNvPr id="99" name="Rectangle 98"/>
            <p:cNvSpPr/>
            <p:nvPr/>
          </p:nvSpPr>
          <p:spPr>
            <a:xfrm>
              <a:off x="3667759" y="3088429"/>
              <a:ext cx="252283" cy="251603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80946" name="TextBox 94"/>
            <p:cNvSpPr txBox="1">
              <a:spLocks noChangeArrowheads="1"/>
            </p:cNvSpPr>
            <p:nvPr/>
          </p:nvSpPr>
          <p:spPr bwMode="auto">
            <a:xfrm>
              <a:off x="3672905" y="3083651"/>
              <a:ext cx="256717" cy="246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000">
                  <a:solidFill>
                    <a:srgbClr val="FFFFFF"/>
                  </a:solidFill>
                  <a:latin typeface="Helvetica" charset="0"/>
                  <a:ea typeface="Helvetica" charset="0"/>
                  <a:cs typeface="Helvetica" charset="0"/>
                </a:rPr>
                <a:t>8</a:t>
              </a:r>
            </a:p>
          </p:txBody>
        </p:sp>
      </p:grpSp>
      <p:pic>
        <p:nvPicPr>
          <p:cNvPr id="80943" name="Picture 2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4825" y="3846513"/>
            <a:ext cx="6731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5" name="Straight Connector 104"/>
          <p:cNvCxnSpPr/>
          <p:nvPr/>
        </p:nvCxnSpPr>
        <p:spPr>
          <a:xfrm flipV="1">
            <a:off x="947738" y="4132263"/>
            <a:ext cx="482600" cy="227012"/>
          </a:xfrm>
          <a:prstGeom prst="line">
            <a:avLst/>
          </a:prstGeom>
          <a:ln>
            <a:solidFill>
              <a:srgbClr val="89898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16"/>
          <p:cNvSpPr txBox="1">
            <a:spLocks noChangeArrowheads="1"/>
          </p:cNvSpPr>
          <p:nvPr/>
        </p:nvSpPr>
        <p:spPr bwMode="auto">
          <a:xfrm>
            <a:off x="2460625" y="2093011"/>
            <a:ext cx="909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smtClean="0">
                <a:solidFill>
                  <a:srgbClr val="2B3036"/>
                </a:solidFill>
                <a:latin typeface="Helvetica" charset="0"/>
                <a:ea typeface="Helvetica" charset="0"/>
                <a:cs typeface="Helvetica" charset="0"/>
              </a:rPr>
              <a:t>Shipments</a:t>
            </a:r>
            <a:endParaRPr lang="en-US" altLang="en-US" sz="1200" dirty="0">
              <a:solidFill>
                <a:srgbClr val="2B303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9" name="TextBox 16"/>
          <p:cNvSpPr txBox="1">
            <a:spLocks noChangeArrowheads="1"/>
          </p:cNvSpPr>
          <p:nvPr/>
        </p:nvSpPr>
        <p:spPr bwMode="auto">
          <a:xfrm>
            <a:off x="3349591" y="1659697"/>
            <a:ext cx="9589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solidFill>
                  <a:srgbClr val="2B3036"/>
                </a:solidFill>
                <a:latin typeface="Helvetica" charset="0"/>
                <a:ea typeface="Helvetica" charset="0"/>
                <a:cs typeface="Helvetica" charset="0"/>
              </a:rPr>
              <a:t>Companies</a:t>
            </a:r>
            <a:endParaRPr lang="en-US" altLang="en-US" sz="1200" dirty="0">
              <a:solidFill>
                <a:srgbClr val="2B3036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15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1"/>
          <p:cNvSpPr>
            <a:spLocks noGrp="1"/>
          </p:cNvSpPr>
          <p:nvPr>
            <p:ph type="ctrTitle"/>
          </p:nvPr>
        </p:nvSpPr>
        <p:spPr>
          <a:xfrm>
            <a:off x="408738" y="249308"/>
            <a:ext cx="6354796" cy="400050"/>
          </a:xfrm>
        </p:spPr>
        <p:txBody>
          <a:bodyPr/>
          <a:lstStyle/>
          <a:p>
            <a:r>
              <a:rPr kumimoji="1" lang="en-US" altLang="zh-CN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</a:rPr>
              <a:t>oTMS Customer &amp; Carrier Base </a:t>
            </a:r>
            <a:endParaRPr lang="en-US" altLang="en-US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100356" name="Group 3"/>
          <p:cNvGrpSpPr>
            <a:grpSpLocks/>
          </p:cNvGrpSpPr>
          <p:nvPr/>
        </p:nvGrpSpPr>
        <p:grpSpPr bwMode="auto">
          <a:xfrm>
            <a:off x="1679575" y="1487488"/>
            <a:ext cx="5640388" cy="3001962"/>
            <a:chOff x="1679446" y="1487236"/>
            <a:chExt cx="5639932" cy="3002809"/>
          </a:xfrm>
        </p:grpSpPr>
        <p:sp>
          <p:nvSpPr>
            <p:cNvPr id="3" name="Rounded Rectangle 2"/>
            <p:cNvSpPr/>
            <p:nvPr/>
          </p:nvSpPr>
          <p:spPr>
            <a:xfrm>
              <a:off x="1679446" y="1487236"/>
              <a:ext cx="5639932" cy="3002809"/>
            </a:xfrm>
            <a:prstGeom prst="roundRect">
              <a:avLst/>
            </a:prstGeom>
            <a:solidFill>
              <a:schemeClr val="lt1"/>
            </a:solidFill>
            <a:ln w="28575">
              <a:solidFill>
                <a:srgbClr val="EE6A1A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grpSp>
          <p:nvGrpSpPr>
            <p:cNvPr id="84005" name="Group 1"/>
            <p:cNvGrpSpPr>
              <a:grpSpLocks/>
            </p:cNvGrpSpPr>
            <p:nvPr/>
          </p:nvGrpSpPr>
          <p:grpSpPr bwMode="auto">
            <a:xfrm>
              <a:off x="1802060" y="1572897"/>
              <a:ext cx="5417889" cy="2838625"/>
              <a:chOff x="405859" y="1037430"/>
              <a:chExt cx="5417889" cy="2838625"/>
            </a:xfrm>
          </p:grpSpPr>
          <p:grpSp>
            <p:nvGrpSpPr>
              <p:cNvPr id="84006" name="组合 10"/>
              <p:cNvGrpSpPr>
                <a:grpSpLocks/>
              </p:cNvGrpSpPr>
              <p:nvPr/>
            </p:nvGrpSpPr>
            <p:grpSpPr bwMode="auto">
              <a:xfrm>
                <a:off x="636115" y="1122362"/>
                <a:ext cx="1289050" cy="1428525"/>
                <a:chOff x="432859" y="1958851"/>
                <a:chExt cx="1926959" cy="2413037"/>
              </a:xfrm>
            </p:grpSpPr>
            <p:pic>
              <p:nvPicPr>
                <p:cNvPr id="84025" name="Picture 19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859" y="1958851"/>
                  <a:ext cx="1926959" cy="1995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" name="Picture 6" descr="C:\Documents and Settings\liliang\桌面\报告\ONLY logo300pdi.png"/>
                <p:cNvPicPr>
                  <a:picLocks noChangeAspect="1" noChangeArrowheads="1"/>
                </p:cNvPicPr>
                <p:nvPr/>
              </p:nvPicPr>
              <p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0973" y="2432470"/>
                  <a:ext cx="669161" cy="236045"/>
                </a:xfrm>
                <a:prstGeom prst="rect">
                  <a:avLst/>
                </a:prstGeom>
                <a:ln>
                  <a:noFill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8" name="Picture 3" descr="C:\Documents and Settings\liliang\桌面\报告\VERO MODA AI格式LOGO.png"/>
                <p:cNvPicPr>
                  <a:picLocks noChangeAspect="1" noChangeArrowheads="1"/>
                </p:cNvPicPr>
                <p:nvPr/>
              </p:nvPicPr>
              <p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0458" y="3722671"/>
                  <a:ext cx="1490188" cy="174352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9" name="Picture 4" descr="C:\Documents and Settings\liliang\桌面\报告\SELECTED 矢量LOGO.png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542" y="3323004"/>
                  <a:ext cx="1680021" cy="174351"/>
                </a:xfrm>
                <a:prstGeom prst="rect">
                  <a:avLst/>
                </a:prstGeom>
                <a:no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84029" name="Picture 9" descr="http://jlindeberg.mediaboxsystem.com/Sites/mediabox/images/JlindebergLoginLogo.png"/>
                <p:cNvPicPr>
                  <a:picLocks noChangeAspect="1" noChangeArrowheads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0980" y="4135599"/>
                  <a:ext cx="1750717" cy="236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030" name="Picture 2"/>
                <p:cNvPicPr>
                  <a:picLocks noChangeAspect="1" noChangeArrowheads="1"/>
                </p:cNvPicPr>
                <p:nvPr/>
              </p:nvPicPr>
              <p:blipFill>
                <a:blip r:embed="rId8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0529" y="2876406"/>
                  <a:ext cx="1911622" cy="2379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4007" name="Picture 56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59" y="2657069"/>
                <a:ext cx="1678794" cy="11018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08" name="图片 12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9002" y="3491565"/>
                <a:ext cx="817314" cy="378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09" name="图片 15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1025"/>
              <a:stretch>
                <a:fillRect/>
              </a:stretch>
            </p:blipFill>
            <p:spPr bwMode="auto">
              <a:xfrm>
                <a:off x="4743523" y="1037430"/>
                <a:ext cx="916402" cy="4858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0" name="图片 16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3064" y="2663689"/>
                <a:ext cx="561000" cy="5517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1" name="图片 2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4707" y="1893887"/>
                <a:ext cx="1165294" cy="313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2" name="图片 40"/>
              <p:cNvPicPr>
                <a:picLocks noChangeAspect="1"/>
              </p:cNvPicPr>
              <p:nvPr/>
            </p:nvPicPr>
            <p:blipFill>
              <a:blip r:embed="rId1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2332" y="3373503"/>
                <a:ext cx="885810" cy="440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3" name="Picture 2"/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0555" y="3637193"/>
                <a:ext cx="1274770" cy="238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4" name="图片 5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6520" y="1579980"/>
                <a:ext cx="1314450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5" name="图片 58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7905" y="1040458"/>
                <a:ext cx="1139658" cy="4406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6" name="图片 61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5331" y="2234740"/>
                <a:ext cx="874891" cy="396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7" name="图片 2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0255" y="2273300"/>
                <a:ext cx="1076325" cy="33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8" name="图片 3"/>
              <p:cNvPicPr>
                <a:picLocks noChangeAspect="1"/>
              </p:cNvPicPr>
              <p:nvPr/>
            </p:nvPicPr>
            <p:blipFill>
              <a:blip r:embed="rId2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1337"/>
              <a:stretch>
                <a:fillRect/>
              </a:stretch>
            </p:blipFill>
            <p:spPr bwMode="auto">
              <a:xfrm>
                <a:off x="5220774" y="2652334"/>
                <a:ext cx="602974" cy="605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19" name="图片 14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1636" y="1186824"/>
                <a:ext cx="827750" cy="299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20" name="Picture 2" descr="image002.png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497" y="2606675"/>
                <a:ext cx="683623" cy="806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21" name="Picture 3" descr="image003.png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724" y="2794392"/>
                <a:ext cx="1194113" cy="619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22" name="Picture 5" descr="logo30.png"/>
              <p:cNvPicPr>
                <a:picLocks noChangeAspect="1"/>
              </p:cNvPicPr>
              <p:nvPr/>
            </p:nvPicPr>
            <p:blipFill>
              <a:blip r:embed="rId2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8393" y="1622996"/>
                <a:ext cx="1078515" cy="3668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23" name="Picture 9" descr="f603918fa0ec08fa6f9ecbe65cee3d6d54fbdad1.jpg"/>
              <p:cNvPicPr>
                <a:picLocks noChangeAspect="1"/>
              </p:cNvPicPr>
              <p:nvPr/>
            </p:nvPicPr>
            <p:blipFill>
              <a:blip r:embed="rId2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441" y="2150477"/>
                <a:ext cx="867840" cy="400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024" name="Picture 13" descr="panasonic.png"/>
              <p:cNvPicPr>
                <a:picLocks noChangeAspect="1"/>
              </p:cNvPicPr>
              <p:nvPr/>
            </p:nvPicPr>
            <p:blipFill>
              <a:blip r:embed="rId2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92307" y="1501611"/>
                <a:ext cx="1451434" cy="343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3939" y="972223"/>
            <a:ext cx="9095961" cy="4339408"/>
            <a:chOff x="319082" y="968375"/>
            <a:chExt cx="9096381" cy="4339433"/>
          </a:xfrm>
        </p:grpSpPr>
        <p:pic>
          <p:nvPicPr>
            <p:cNvPr id="83972" name="Picture 29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9750" y="1001713"/>
              <a:ext cx="2525713" cy="142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3" name="图片 23" descr="FLT logo.gif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2328863"/>
              <a:ext cx="1450975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4" name="图片 19"/>
            <p:cNvPicPr>
              <a:picLocks noChangeAspect="1"/>
            </p:cNvPicPr>
            <p:nvPr/>
          </p:nvPicPr>
          <p:blipFill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84" y="978578"/>
              <a:ext cx="1104484" cy="32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5" name="Picture 25"/>
            <p:cNvPicPr>
              <a:picLocks noChangeAspect="1"/>
            </p:cNvPicPr>
            <p:nvPr/>
          </p:nvPicPr>
          <p:blipFill>
            <a:blip r:embed="rId3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23" y="1477963"/>
              <a:ext cx="563562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6" name="Picture 19"/>
            <p:cNvPicPr>
              <a:picLocks noChangeAspect="1"/>
            </p:cNvPicPr>
            <p:nvPr/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7806" y="1003955"/>
              <a:ext cx="596900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77" name="图片 20"/>
            <p:cNvPicPr>
              <a:picLocks noChangeAspect="1"/>
            </p:cNvPicPr>
            <p:nvPr/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3138" y="968375"/>
              <a:ext cx="8223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5" descr="OTMS-logo-dsv.jpg"/>
            <p:cNvPicPr>
              <a:picLocks noChangeAspect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030" y="1001713"/>
              <a:ext cx="814425" cy="271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3979" name="Picture 30"/>
            <p:cNvPicPr>
              <a:picLocks noChangeAspect="1"/>
            </p:cNvPicPr>
            <p:nvPr/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9220" y="1435100"/>
              <a:ext cx="463550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0" name="Picture 26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150" y="1022350"/>
              <a:ext cx="1108075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1" name="Picture 16"/>
            <p:cNvPicPr>
              <a:picLocks noChangeAspect="1"/>
            </p:cNvPicPr>
            <p:nvPr/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660" y="3286451"/>
              <a:ext cx="530225" cy="293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2" name="图片 8" descr="LOGO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488" y="971550"/>
              <a:ext cx="598487" cy="35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3" name="图片 60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513" y="1827183"/>
              <a:ext cx="1152525" cy="47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4" name="图片 18" descr="长久物流.gif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425" y="1017588"/>
              <a:ext cx="108267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5" name="Picture 32"/>
            <p:cNvPicPr>
              <a:picLocks noChangeAspect="1"/>
            </p:cNvPicPr>
            <p:nvPr/>
          </p:nvPicPr>
          <p:blipFill>
            <a:blip r:embed="rId4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6963" y="968375"/>
              <a:ext cx="1306512" cy="34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6" name="Picture 31"/>
            <p:cNvPicPr>
              <a:picLocks noChangeAspect="1"/>
            </p:cNvPicPr>
            <p:nvPr/>
          </p:nvPicPr>
          <p:blipFill>
            <a:blip r:embed="rId4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00" y="2051050"/>
              <a:ext cx="12271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7" name="Picture 23"/>
            <p:cNvPicPr>
              <a:picLocks noChangeAspect="1"/>
            </p:cNvPicPr>
            <p:nvPr/>
          </p:nvPicPr>
          <p:blipFill>
            <a:blip r:embed="rId4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4443"/>
            <a:stretch>
              <a:fillRect/>
            </a:stretch>
          </p:blipFill>
          <p:spPr bwMode="auto">
            <a:xfrm>
              <a:off x="395288" y="2362870"/>
              <a:ext cx="1200150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8" name="图片 27"/>
            <p:cNvPicPr>
              <a:picLocks noChangeAspect="1"/>
            </p:cNvPicPr>
            <p:nvPr/>
          </p:nvPicPr>
          <p:blipFill>
            <a:blip r:embed="rId4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388" y="2768018"/>
              <a:ext cx="10922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89" name="图片 37" descr="lflogistic_theme_logo.jpg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9513" y="2753387"/>
              <a:ext cx="1274762" cy="217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0" name="Picture 14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9131" y="3044380"/>
              <a:ext cx="1333500" cy="309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1" name="图片 31" descr="apll logo.png"/>
            <p:cNvPicPr>
              <a:picLocks noChangeAspect="1"/>
            </p:cNvPicPr>
            <p:nvPr/>
          </p:nvPicPr>
          <p:blipFill>
            <a:blip r:embed="rId4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46" y="3307516"/>
              <a:ext cx="628649" cy="264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2" name="图片 22"/>
            <p:cNvPicPr>
              <a:picLocks noChangeAspect="1"/>
            </p:cNvPicPr>
            <p:nvPr/>
          </p:nvPicPr>
          <p:blipFill>
            <a:blip r:embed="rId4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250" y="3444690"/>
              <a:ext cx="11652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3" name="图片 44" descr="top_04.jpg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505" y="4605891"/>
              <a:ext cx="81121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4" name="图片 45" descr="logo.jpg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82" y="4586570"/>
              <a:ext cx="962025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5" name="Picture 4"/>
            <p:cNvPicPr>
              <a:picLocks noChangeAspect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934" y="3885606"/>
              <a:ext cx="1223962" cy="24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6" name="Picture 24"/>
            <p:cNvPicPr>
              <a:picLocks noChangeAspect="1"/>
            </p:cNvPicPr>
            <p:nvPr/>
          </p:nvPicPr>
          <p:blipFill>
            <a:blip r:embed="rId5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0235"/>
            <a:stretch>
              <a:fillRect/>
            </a:stretch>
          </p:blipFill>
          <p:spPr bwMode="auto">
            <a:xfrm>
              <a:off x="368300" y="3763324"/>
              <a:ext cx="1175585" cy="259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7" name="Picture 1"/>
            <p:cNvPicPr>
              <a:picLocks noChangeAspect="1"/>
            </p:cNvPicPr>
            <p:nvPr/>
          </p:nvPicPr>
          <p:blipFill>
            <a:blip r:embed="rId5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8250" y="4203680"/>
              <a:ext cx="1165226" cy="40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8" name="Picture 22"/>
            <p:cNvPicPr>
              <a:picLocks noChangeAspect="1"/>
            </p:cNvPicPr>
            <p:nvPr/>
          </p:nvPicPr>
          <p:blipFill>
            <a:blip r:embed="rId5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376" y="4116470"/>
              <a:ext cx="960438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999" name="Picture 9" descr="logo文字"/>
            <p:cNvPicPr>
              <a:picLocks noChangeAspect="1" noChangeArrowheads="1"/>
            </p:cNvPicPr>
            <p:nvPr/>
          </p:nvPicPr>
          <p:blipFill>
            <a:blip r:embed="rId5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561" y="4656408"/>
              <a:ext cx="728368" cy="246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0" name="Picture 20"/>
            <p:cNvPicPr>
              <a:picLocks noChangeAspect="1"/>
            </p:cNvPicPr>
            <p:nvPr/>
          </p:nvPicPr>
          <p:blipFill>
            <a:blip r:embed="rId5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681" y="4196048"/>
              <a:ext cx="754505" cy="260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001" name="Picture 21" descr="NBL logis.pdf"/>
            <p:cNvPicPr>
              <a:picLocks noChangeAspect="1"/>
            </p:cNvPicPr>
            <p:nvPr/>
          </p:nvPicPr>
          <p:blipFill>
            <a:blip r:embed="rId5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243" y="4576512"/>
              <a:ext cx="1201299" cy="32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002" name="TextBox 1"/>
            <p:cNvSpPr txBox="1">
              <a:spLocks noChangeArrowheads="1"/>
            </p:cNvSpPr>
            <p:nvPr/>
          </p:nvSpPr>
          <p:spPr bwMode="auto">
            <a:xfrm>
              <a:off x="5980181" y="5030809"/>
              <a:ext cx="1877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zh-TW" altLang="en-US" sz="1200" b="1" dirty="0">
                  <a:solidFill>
                    <a:srgbClr val="898989"/>
                  </a:solidFill>
                  <a:latin typeface="Adobe 黑体 Std R" charset="-122"/>
                  <a:ea typeface="Adobe 黑体 Std R" charset="-122"/>
                </a:rPr>
                <a:t>宿迁市鼎盛物流有限公司</a:t>
              </a:r>
              <a:endParaRPr lang="en-US" altLang="en-US" sz="1200" b="1" dirty="0">
                <a:solidFill>
                  <a:srgbClr val="898989"/>
                </a:solidFill>
                <a:latin typeface="Adobe 黑体 Std R" charset="-122"/>
                <a:ea typeface="Adobe 黑体 Std R" charset="-122"/>
              </a:endParaRPr>
            </a:p>
          </p:txBody>
        </p:sp>
        <p:pic>
          <p:nvPicPr>
            <p:cNvPr id="84003" name="Picture 35"/>
            <p:cNvPicPr>
              <a:picLocks noChangeAspect="1"/>
            </p:cNvPicPr>
            <p:nvPr/>
          </p:nvPicPr>
          <p:blipFill>
            <a:blip r:embed="rId5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63" y="5087475"/>
              <a:ext cx="5686857" cy="140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2633" y="4599433"/>
            <a:ext cx="1250547" cy="304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302" y="4563298"/>
            <a:ext cx="1019667" cy="351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7424" y="4586021"/>
            <a:ext cx="921075" cy="3308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373" y="4624813"/>
            <a:ext cx="989645" cy="3084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373" y="4946729"/>
            <a:ext cx="968649" cy="364902"/>
          </a:xfrm>
          <a:prstGeom prst="rect">
            <a:avLst/>
          </a:prstGeom>
        </p:spPr>
      </p:pic>
      <p:pic>
        <p:nvPicPr>
          <p:cNvPr id="69" name="Picture 68" descr="image001.jpg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7742" y="3778462"/>
            <a:ext cx="1135938" cy="387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28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/>
        </p:nvSpPr>
        <p:spPr>
          <a:xfrm>
            <a:off x="395747" y="1340397"/>
            <a:ext cx="4386984" cy="2258046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Futura Std Medium"/>
                <a:ea typeface="黑体"/>
                <a:cs typeface="Futura Std Medium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34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Leading fast fashion brand retailer in China</a:t>
            </a:r>
          </a:p>
          <a:p>
            <a:pPr marL="238115" indent="-238115" defTabSz="634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Over 7000 </a:t>
            </a:r>
            <a:r>
              <a:rPr lang="en-US" u="sng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own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stores</a:t>
            </a:r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38115" indent="-238115" defTabSz="634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+23 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DC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network</a:t>
            </a:r>
          </a:p>
          <a:p>
            <a:pPr marL="238115" indent="-238115" defTabSz="634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40 transport vendors</a:t>
            </a:r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38115" indent="-238115" defTabSz="634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1,6 </a:t>
            </a:r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million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retail shipments</a:t>
            </a:r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38115" indent="-238115" defTabSz="63495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4 million EC &amp; o2o </a:t>
            </a:r>
            <a:r>
              <a:rPr lang="en-US" dirty="0" smtClean="0">
                <a:solidFill>
                  <a:srgbClr val="000000"/>
                </a:solidFill>
                <a:latin typeface="Helvetica" charset="0"/>
                <a:ea typeface="Helvetica" charset="0"/>
                <a:cs typeface="Helvetica" charset="0"/>
              </a:rPr>
              <a:t>shipments</a:t>
            </a:r>
            <a:endParaRPr lang="en-US" dirty="0">
              <a:solidFill>
                <a:srgbClr val="000000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38115" indent="-238115">
              <a:lnSpc>
                <a:spcPct val="130000"/>
              </a:lnSpc>
              <a:buFont typeface="Arial"/>
              <a:buChar char="•"/>
              <a:defRPr/>
            </a:pPr>
            <a:endParaRPr lang="en-US" sz="133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defRPr/>
            </a:pPr>
            <a:endParaRPr lang="en-US" sz="1333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731" y="1478624"/>
            <a:ext cx="1515384" cy="1857673"/>
          </a:xfrm>
          <a:prstGeom prst="rect">
            <a:avLst/>
          </a:prstGeom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46" y="1471390"/>
            <a:ext cx="1566456" cy="18649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0479" y="3352225"/>
            <a:ext cx="87935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69" indent="-142869">
              <a:lnSpc>
                <a:spcPct val="150000"/>
              </a:lnSpc>
              <a:buFont typeface="Arial"/>
              <a:buChar char="•"/>
            </a:pPr>
            <a:r>
              <a:rPr lang="en-US" altLang="zh-CN" sz="1600" b="1" dirty="0" smtClean="0">
                <a:latin typeface="Helvetica" charset="0"/>
                <a:ea typeface="Helvetica" charset="0"/>
                <a:cs typeface="Helvetica" charset="0"/>
              </a:rPr>
              <a:t>Complete digitalization of transport chain </a:t>
            </a:r>
            <a:r>
              <a:rPr lang="en-US" altLang="zh-CN" sz="1600" dirty="0" smtClean="0">
                <a:latin typeface="Helvetica" charset="0"/>
                <a:ea typeface="Helvetica" charset="0"/>
                <a:cs typeface="Helvetica" charset="0"/>
              </a:rPr>
              <a:t>incl. retail, e-com, o2o, transfers/returns</a:t>
            </a:r>
          </a:p>
          <a:p>
            <a:pPr marL="142869" indent="-142869">
              <a:lnSpc>
                <a:spcPct val="150000"/>
              </a:lnSpc>
              <a:buFont typeface="Arial"/>
              <a:buChar char="•"/>
            </a:pPr>
            <a:r>
              <a:rPr lang="en-US" altLang="zh-CN" sz="1600" b="1" dirty="0" smtClean="0">
                <a:latin typeface="Helvetica" charset="0"/>
                <a:ea typeface="Helvetica" charset="0"/>
                <a:cs typeface="Helvetica" charset="0"/>
              </a:rPr>
              <a:t>Real visibility led to significant KPI improvements </a:t>
            </a:r>
            <a:r>
              <a:rPr lang="en-US" altLang="zh-CN" sz="1600" dirty="0" smtClean="0">
                <a:latin typeface="Helvetica" charset="0"/>
                <a:ea typeface="Helvetica" charset="0"/>
                <a:cs typeface="Helvetica" charset="0"/>
              </a:rPr>
              <a:t>due to carrier accountability</a:t>
            </a:r>
            <a:endParaRPr lang="en-US" altLang="zh-CN" sz="1600" b="1" dirty="0" smtClean="0">
              <a:latin typeface="Helvetica" charset="0"/>
              <a:ea typeface="Helvetica" charset="0"/>
              <a:cs typeface="Helvetica" charset="0"/>
            </a:endParaRPr>
          </a:p>
          <a:p>
            <a:pPr marL="142869" indent="-142869">
              <a:lnSpc>
                <a:spcPct val="150000"/>
              </a:lnSpc>
              <a:buFont typeface="Arial"/>
              <a:buChar char="•"/>
            </a:pPr>
            <a:r>
              <a:rPr lang="en-US" altLang="zh-CN" sz="1600" b="1" dirty="0" smtClean="0">
                <a:latin typeface="Helvetica" charset="0"/>
                <a:ea typeface="Helvetica" charset="0"/>
                <a:cs typeface="Helvetica" charset="0"/>
              </a:rPr>
              <a:t>Full freight </a:t>
            </a:r>
            <a:r>
              <a:rPr lang="en-US" altLang="zh-CN" sz="1600" b="1" dirty="0">
                <a:latin typeface="Helvetica" charset="0"/>
                <a:ea typeface="Helvetica" charset="0"/>
                <a:cs typeface="Helvetica" charset="0"/>
              </a:rPr>
              <a:t>cost control</a:t>
            </a:r>
            <a:r>
              <a:rPr lang="en-US" altLang="zh-CN" sz="1600" dirty="0">
                <a:latin typeface="Helvetica" charset="0"/>
                <a:ea typeface="Helvetica" charset="0"/>
                <a:cs typeface="Helvetica" charset="0"/>
              </a:rPr>
              <a:t>: </a:t>
            </a:r>
            <a:r>
              <a:rPr lang="en-US" altLang="zh-CN" sz="1600" dirty="0" smtClean="0">
                <a:latin typeface="Helvetica" charset="0"/>
                <a:ea typeface="Helvetica" charset="0"/>
                <a:cs typeface="Helvetica" charset="0"/>
              </a:rPr>
              <a:t>paperless, reciprocal billing, no errors – pay carriers faster</a:t>
            </a:r>
          </a:p>
          <a:p>
            <a:pPr marL="142869" indent="-142869">
              <a:lnSpc>
                <a:spcPct val="150000"/>
              </a:lnSpc>
              <a:buFont typeface="Arial"/>
              <a:buChar char="•"/>
            </a:pPr>
            <a:r>
              <a:rPr lang="en-US" altLang="zh-CN" sz="1600" b="1" dirty="0" smtClean="0">
                <a:latin typeface="Helvetica" charset="0"/>
                <a:ea typeface="Helvetica" charset="0"/>
                <a:cs typeface="Helvetica" charset="0"/>
              </a:rPr>
              <a:t>50% admin </a:t>
            </a:r>
            <a:r>
              <a:rPr lang="en-US" altLang="zh-CN" sz="1600" b="1" dirty="0">
                <a:latin typeface="Helvetica" charset="0"/>
                <a:ea typeface="Helvetica" charset="0"/>
                <a:cs typeface="Helvetica" charset="0"/>
              </a:rPr>
              <a:t>cost </a:t>
            </a:r>
            <a:r>
              <a:rPr lang="en-US" altLang="zh-CN" sz="1600" b="1" dirty="0" smtClean="0">
                <a:latin typeface="Helvetica" charset="0"/>
                <a:ea typeface="Helvetica" charset="0"/>
                <a:cs typeface="Helvetica" charset="0"/>
              </a:rPr>
              <a:t>savings:</a:t>
            </a:r>
            <a:r>
              <a:rPr lang="en-US" altLang="zh-CN" sz="1600" dirty="0" smtClean="0">
                <a:latin typeface="Helvetica" charset="0"/>
                <a:ea typeface="Helvetica" charset="0"/>
                <a:cs typeface="Helvetica" charset="0"/>
              </a:rPr>
              <a:t> from routine daily ops and monthly billing and KPI</a:t>
            </a:r>
            <a:endParaRPr lang="en-US" altLang="zh-CN" sz="1600" dirty="0">
              <a:latin typeface="Helvetica" charset="0"/>
              <a:ea typeface="Helvetica" charset="0"/>
              <a:cs typeface="Helvetica" charset="0"/>
            </a:endParaRPr>
          </a:p>
          <a:p>
            <a:pPr marL="142869" indent="-142869">
              <a:lnSpc>
                <a:spcPct val="150000"/>
              </a:lnSpc>
              <a:buFont typeface="Arial"/>
              <a:buChar char="•"/>
            </a:pPr>
            <a:r>
              <a:rPr lang="en-US" altLang="zh-CN" sz="1600" b="1" dirty="0">
                <a:latin typeface="Helvetica" charset="0"/>
                <a:ea typeface="Helvetica" charset="0"/>
                <a:cs typeface="Helvetica" charset="0"/>
              </a:rPr>
              <a:t>ROI &lt; 6 </a:t>
            </a:r>
            <a:r>
              <a:rPr lang="en-US" altLang="zh-CN" sz="1600" b="1" dirty="0" smtClean="0">
                <a:latin typeface="Helvetica" charset="0"/>
                <a:ea typeface="Helvetica" charset="0"/>
                <a:cs typeface="Helvetica" charset="0"/>
              </a:rPr>
              <a:t>months</a:t>
            </a:r>
            <a:endParaRPr lang="en-US" altLang="zh-CN" sz="1600" dirty="0">
              <a:latin typeface="Helvetica" charset="0"/>
              <a:ea typeface="Helvetica" charset="0"/>
              <a:cs typeface="Helvetica" charset="0"/>
              <a:sym typeface="Wingdings"/>
            </a:endParaRPr>
          </a:p>
        </p:txBody>
      </p:sp>
      <p:pic>
        <p:nvPicPr>
          <p:cNvPr id="9" name="Picture 6" descr="C:\Documents and Settings\liliang\桌面\报告\ONLY logo300pdi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53" y="875663"/>
            <a:ext cx="931182" cy="35025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3" descr="C:\Documents and Settings\liliang\桌面\报告\VERO MODA AI格式LOGO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6302" y="962578"/>
            <a:ext cx="1515501" cy="17642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4" descr="C:\Documents and Settings\liliang\桌面\报告\SELECTED 矢量LOGO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0658" y="957616"/>
            <a:ext cx="1806121" cy="18634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9" descr="http://jlindeberg.mediaboxsystem.com/Sites/mediabox/images/JlindebergLoginLogo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2313" y="940676"/>
            <a:ext cx="1631729" cy="22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78329" y="922853"/>
            <a:ext cx="2055803" cy="25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标题 1"/>
          <p:cNvSpPr txBox="1">
            <a:spLocks/>
          </p:cNvSpPr>
          <p:nvPr/>
        </p:nvSpPr>
        <p:spPr bwMode="auto">
          <a:xfrm>
            <a:off x="243953" y="167240"/>
            <a:ext cx="8458200" cy="40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b="1" i="0" kern="1200">
                <a:solidFill>
                  <a:srgbClr val="2B3036"/>
                </a:solidFill>
                <a:latin typeface="Helvetica"/>
                <a:ea typeface="黑体"/>
                <a:cs typeface="Helvetic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2B3036"/>
                </a:solidFill>
                <a:latin typeface="Helvetica" charset="0"/>
                <a:ea typeface="黑体" charset="0"/>
                <a:cs typeface="黑体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2B3036"/>
                </a:solidFill>
                <a:latin typeface="Helvetica" charset="0"/>
                <a:ea typeface="黑体" charset="0"/>
                <a:cs typeface="黑体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2B3036"/>
                </a:solidFill>
                <a:latin typeface="Helvetica" charset="0"/>
                <a:ea typeface="黑体" charset="0"/>
                <a:cs typeface="黑体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800" b="1">
                <a:solidFill>
                  <a:srgbClr val="2B3036"/>
                </a:solidFill>
                <a:latin typeface="Helvetica" charset="0"/>
                <a:ea typeface="黑体" charset="0"/>
                <a:cs typeface="黑体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Std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Std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Std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Futura St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zh-CN" smtClean="0"/>
              <a:t>oTMS Case Study: BESTSELLER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24598" y="1220194"/>
            <a:ext cx="8206072" cy="4193882"/>
            <a:chOff x="295570" y="1408880"/>
            <a:chExt cx="8206072" cy="4193882"/>
          </a:xfrm>
        </p:grpSpPr>
        <p:sp>
          <p:nvSpPr>
            <p:cNvPr id="5" name="矩形 4"/>
            <p:cNvSpPr/>
            <p:nvPr/>
          </p:nvSpPr>
          <p:spPr>
            <a:xfrm>
              <a:off x="295570" y="1911009"/>
              <a:ext cx="1630682" cy="411420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4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Driver </a:t>
              </a:r>
              <a:r>
                <a:rPr kumimoji="1" lang="en-US" altLang="zh-CN" sz="1400" dirty="0" smtClean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APP Update</a:t>
              </a:r>
              <a:endParaRPr kumimoji="1" lang="zh-CN" alt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2614066" y="1442710"/>
              <a:ext cx="1630682" cy="411420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400" dirty="0" smtClean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3PL/TSP </a:t>
              </a:r>
              <a:r>
                <a:rPr kumimoji="1" lang="en-US" altLang="zh-CN" sz="14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view</a:t>
              </a:r>
              <a:endParaRPr kumimoji="1" lang="zh-CN" alt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2614066" y="1911009"/>
              <a:ext cx="1630682" cy="411420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400" dirty="0" smtClean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Cargo Owner view</a:t>
              </a:r>
              <a:endParaRPr kumimoji="1" lang="zh-CN" alt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8" name="直线箭头连接符 7"/>
            <p:cNvCxnSpPr>
              <a:stCxn id="5" idx="3"/>
              <a:endCxn id="6" idx="1"/>
            </p:cNvCxnSpPr>
            <p:nvPr/>
          </p:nvCxnSpPr>
          <p:spPr>
            <a:xfrm flipV="1">
              <a:off x="1926252" y="1648420"/>
              <a:ext cx="687814" cy="468299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线箭头连接符 8"/>
            <p:cNvCxnSpPr>
              <a:stCxn id="5" idx="3"/>
              <a:endCxn id="7" idx="1"/>
            </p:cNvCxnSpPr>
            <p:nvPr/>
          </p:nvCxnSpPr>
          <p:spPr>
            <a:xfrm>
              <a:off x="1926252" y="2116719"/>
              <a:ext cx="687814" cy="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614066" y="2394190"/>
              <a:ext cx="1630682" cy="411420"/>
            </a:xfrm>
            <a:prstGeom prst="rect">
              <a:avLst/>
            </a:prstGeom>
            <a:solidFill>
              <a:srgbClr val="EE6A1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kumimoji="1" lang="en-US" altLang="zh-CN" sz="1400" dirty="0">
                  <a:solidFill>
                    <a:prstClr val="white"/>
                  </a:solidFill>
                  <a:latin typeface="Helvetica" charset="0"/>
                  <a:ea typeface="Helvetica" charset="0"/>
                  <a:cs typeface="Helvetica" charset="0"/>
                </a:rPr>
                <a:t>Consignee view</a:t>
              </a:r>
              <a:endParaRPr kumimoji="1" lang="zh-CN" altLang="en-US" sz="1400" dirty="0">
                <a:solidFill>
                  <a:prstClr val="white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  <p:cxnSp>
          <p:nvCxnSpPr>
            <p:cNvPr id="11" name="直线箭头连接符 10"/>
            <p:cNvCxnSpPr>
              <a:stCxn id="5" idx="3"/>
              <a:endCxn id="10" idx="1"/>
            </p:cNvCxnSpPr>
            <p:nvPr/>
          </p:nvCxnSpPr>
          <p:spPr>
            <a:xfrm>
              <a:off x="1926252" y="2116719"/>
              <a:ext cx="687814" cy="48318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580324" y="1408880"/>
              <a:ext cx="23512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kumimoji="1" lang="en-US" altLang="zh-CN" sz="1400" b="1" dirty="0" smtClean="0">
                  <a:latin typeface="Helvetica" charset="0"/>
                  <a:ea typeface="Helvetica" charset="0"/>
                  <a:cs typeface="Helvetica" charset="0"/>
                </a:rPr>
                <a:t>Real time</a:t>
              </a:r>
              <a:endParaRPr kumimoji="1" lang="zh-CN" altLang="en-US" sz="1400" b="1" dirty="0">
                <a:latin typeface="Helvetica" charset="0"/>
                <a:ea typeface="Helvetica" charset="0"/>
                <a:cs typeface="Helvetica" charset="0"/>
              </a:endParaRPr>
            </a:p>
          </p:txBody>
        </p:sp>
        <p:pic>
          <p:nvPicPr>
            <p:cNvPr id="20" name="图片 19" descr="T&amp;T-driver2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236" y="3018911"/>
              <a:ext cx="1117486" cy="165553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1" name="组 20"/>
            <p:cNvGrpSpPr/>
            <p:nvPr/>
          </p:nvGrpSpPr>
          <p:grpSpPr>
            <a:xfrm>
              <a:off x="4318703" y="3237113"/>
              <a:ext cx="2723959" cy="1377324"/>
              <a:chOff x="-11022" y="1556793"/>
              <a:chExt cx="4160727" cy="2682966"/>
            </a:xfrm>
          </p:grpSpPr>
          <p:pic>
            <p:nvPicPr>
              <p:cNvPr id="22" name="图片 21" descr="T&amp;T-otms2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11022" y="2246650"/>
                <a:ext cx="2577838" cy="199310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3" name="图片 22" descr="T&amp;T-otms.png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486694" y="1556793"/>
                <a:ext cx="2186909" cy="13558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4" name="图片 23" descr="T&amp;T-otms.png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494806" y="2780928"/>
                <a:ext cx="1654899" cy="14401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pic>
          <p:nvPicPr>
            <p:cNvPr id="25" name="图片 24" descr="T&amp;T-consignee1.PNG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7858" y="3054263"/>
              <a:ext cx="1116982" cy="163299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27" name="组 26"/>
            <p:cNvGrpSpPr/>
            <p:nvPr/>
          </p:nvGrpSpPr>
          <p:grpSpPr>
            <a:xfrm>
              <a:off x="6010433" y="1582860"/>
              <a:ext cx="2491209" cy="1471404"/>
              <a:chOff x="4281740" y="1556793"/>
              <a:chExt cx="3900413" cy="2682966"/>
            </a:xfrm>
          </p:grpSpPr>
          <p:pic>
            <p:nvPicPr>
              <p:cNvPr id="28" name="图片 27" descr="T&amp;T-otms2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81740" y="2447917"/>
                <a:ext cx="2317522" cy="179184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29" name="图片 28" descr="T&amp;T-otms.png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519142" y="1556793"/>
                <a:ext cx="2186909" cy="13558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30" name="图片 29" descr="T&amp;T-otms.png"/>
              <p:cNvPicPr>
                <a:picLocks noChangeAspect="1"/>
              </p:cNvPicPr>
              <p:nvPr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527254" y="2780928"/>
                <a:ext cx="1654899" cy="144016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</p:grpSp>
        <p:cxnSp>
          <p:nvCxnSpPr>
            <p:cNvPr id="41" name="直线箭头连接符 40"/>
            <p:cNvCxnSpPr>
              <a:stCxn id="5" idx="2"/>
              <a:endCxn id="20" idx="0"/>
            </p:cNvCxnSpPr>
            <p:nvPr/>
          </p:nvCxnSpPr>
          <p:spPr>
            <a:xfrm flipH="1">
              <a:off x="1104979" y="2322429"/>
              <a:ext cx="5932" cy="696480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线箭头连接符 42"/>
            <p:cNvCxnSpPr>
              <a:stCxn id="10" idx="2"/>
              <a:endCxn id="25" idx="0"/>
            </p:cNvCxnSpPr>
            <p:nvPr/>
          </p:nvCxnSpPr>
          <p:spPr>
            <a:xfrm>
              <a:off x="3429407" y="2805610"/>
              <a:ext cx="16942" cy="24865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线箭头连接符 44"/>
            <p:cNvCxnSpPr>
              <a:stCxn id="7" idx="3"/>
              <a:endCxn id="23" idx="0"/>
            </p:cNvCxnSpPr>
            <p:nvPr/>
          </p:nvCxnSpPr>
          <p:spPr>
            <a:xfrm>
              <a:off x="4244748" y="2116719"/>
              <a:ext cx="1770352" cy="1120394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线箭头连接符 53"/>
            <p:cNvCxnSpPr>
              <a:stCxn id="6" idx="3"/>
              <a:endCxn id="29" idx="1"/>
            </p:cNvCxnSpPr>
            <p:nvPr/>
          </p:nvCxnSpPr>
          <p:spPr>
            <a:xfrm>
              <a:off x="4244748" y="1648420"/>
              <a:ext cx="2556019" cy="306225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圆角矩形 31"/>
            <p:cNvSpPr/>
            <p:nvPr/>
          </p:nvSpPr>
          <p:spPr>
            <a:xfrm>
              <a:off x="1102435" y="4961531"/>
              <a:ext cx="6738638" cy="641231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0" hangingPunct="0">
                <a:spcAft>
                  <a:spcPts val="600"/>
                </a:spcAft>
              </a:pPr>
              <a:r>
                <a:rPr kumimoji="1" lang="en-US" altLang="zh-CN" sz="1600" b="1" dirty="0" smtClean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Virtually eliminated traditional </a:t>
              </a:r>
              <a:r>
                <a:rPr kumimoji="1" lang="en-US" altLang="zh-CN" sz="1600" b="1" dirty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T&amp;T workload via phone, excel, SMS</a:t>
              </a:r>
            </a:p>
            <a:p>
              <a:pPr eaLnBrk="0" hangingPunct="0">
                <a:spcAft>
                  <a:spcPts val="600"/>
                </a:spcAft>
              </a:pPr>
              <a:r>
                <a:rPr kumimoji="1" lang="en-US" altLang="zh-CN" sz="1600" b="1" dirty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Reduced 50% human resources on T&amp;T daily </a:t>
              </a:r>
              <a:r>
                <a:rPr kumimoji="1" lang="en-US" altLang="zh-CN" sz="1600" b="1" dirty="0" smtClean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work</a:t>
              </a:r>
            </a:p>
            <a:p>
              <a:pPr eaLnBrk="0" hangingPunct="0">
                <a:spcAft>
                  <a:spcPts val="600"/>
                </a:spcAft>
              </a:pPr>
              <a:r>
                <a:rPr kumimoji="1" lang="en-US" altLang="zh-CN" sz="1600" b="1" dirty="0" smtClean="0">
                  <a:solidFill>
                    <a:srgbClr val="191919"/>
                  </a:solidFill>
                  <a:latin typeface="Helvetica" charset="0"/>
                  <a:ea typeface="Helvetica" charset="0"/>
                  <a:cs typeface="Helvetica" charset="0"/>
                </a:rPr>
                <a:t>Driver smartphone GPS real-time track &amp; trace </a:t>
              </a:r>
              <a:endParaRPr kumimoji="1" lang="en-US" altLang="zh-CN" sz="1600" b="1" dirty="0">
                <a:solidFill>
                  <a:srgbClr val="191919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34" name="矩形 33"/>
          <p:cNvSpPr/>
          <p:nvPr/>
        </p:nvSpPr>
        <p:spPr>
          <a:xfrm>
            <a:off x="0" y="356197"/>
            <a:ext cx="9144000" cy="523219"/>
          </a:xfrm>
          <a:prstGeom prst="rect">
            <a:avLst/>
          </a:prstGeom>
          <a:solidFill>
            <a:srgbClr val="EE6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sz="24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Single version of the truth</a:t>
            </a:r>
            <a:endParaRPr lang="zh-CN" altLang="en-US" sz="24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" y="356196"/>
            <a:ext cx="4244748" cy="523220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 smtClean="0">
                <a:solidFill>
                  <a:srgbClr val="393F47"/>
                </a:solidFill>
                <a:latin typeface="Helvetica" charset="0"/>
                <a:ea typeface="Helvetica" charset="0"/>
                <a:cs typeface="Helvetica" charset="0"/>
              </a:rPr>
              <a:t>Track Shipments Status</a:t>
            </a:r>
            <a:endParaRPr kumimoji="1" lang="en-US" altLang="zh-CN" sz="2800" b="1" dirty="0">
              <a:solidFill>
                <a:srgbClr val="393F47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0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Mai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 Title Slid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3122</TotalTime>
  <Words>1284</Words>
  <Application>Microsoft Macintosh PowerPoint</Application>
  <PresentationFormat>On-screen Show (16:10)</PresentationFormat>
  <Paragraphs>240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Main Title Slide</vt:lpstr>
      <vt:lpstr>Main Title Slide 2</vt:lpstr>
      <vt:lpstr>PowerPoint Presentation</vt:lpstr>
      <vt:lpstr>Chinese trucking remains fragmented &amp; inefficient</vt:lpstr>
      <vt:lpstr>IT Evolution Journey in Different Markets</vt:lpstr>
      <vt:lpstr>oTMS Vision</vt:lpstr>
      <vt:lpstr>oTMS Workflow Design</vt:lpstr>
      <vt:lpstr>oTMS Growth Milestones</vt:lpstr>
      <vt:lpstr>oTMS Customer &amp; Carrier Base </vt:lpstr>
      <vt:lpstr>PowerPoint Presentation</vt:lpstr>
      <vt:lpstr>PowerPoint Presentation</vt:lpstr>
      <vt:lpstr>PowerPoint Presentation</vt:lpstr>
      <vt:lpstr>PowerPoint Presentation</vt:lpstr>
      <vt:lpstr>oTMS Benefits All Users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Mirek Dabrowski (oTMS)</dc:creator>
  <cp:lastModifiedBy>Sarah A Smith</cp:lastModifiedBy>
  <cp:revision>357</cp:revision>
  <dcterms:created xsi:type="dcterms:W3CDTF">2015-09-16T06:24:24Z</dcterms:created>
  <dcterms:modified xsi:type="dcterms:W3CDTF">2015-10-12T06:20:21Z</dcterms:modified>
</cp:coreProperties>
</file>